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48" r:id="rId2"/>
    <p:sldId id="3494" r:id="rId3"/>
    <p:sldId id="3936" r:id="rId4"/>
    <p:sldId id="3334" r:id="rId5"/>
    <p:sldId id="3937" r:id="rId6"/>
    <p:sldId id="3489" r:id="rId7"/>
    <p:sldId id="271" r:id="rId8"/>
    <p:sldId id="3938" r:id="rId9"/>
    <p:sldId id="3939" r:id="rId10"/>
    <p:sldId id="3940" r:id="rId11"/>
    <p:sldId id="3941" r:id="rId12"/>
    <p:sldId id="272"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miro%20Vargas\Desktop\Rendici&#243;n%20de%20cuentas\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Hoja8!$D$1</c:f>
              <c:strCache>
                <c:ptCount val="1"/>
                <c:pt idx="0">
                  <c:v>% CUMPLIMIENTO</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Hoja8!$A$2:$A$8</c:f>
              <c:strCache>
                <c:ptCount val="7"/>
                <c:pt idx="0">
                  <c:v>Unidad Técnica Regional 1</c:v>
                </c:pt>
                <c:pt idx="1">
                  <c:v>Unidad Técnica Regional 2</c:v>
                </c:pt>
                <c:pt idx="2">
                  <c:v>Unidad Técnica Regional 3</c:v>
                </c:pt>
                <c:pt idx="3">
                  <c:v>Unidad Técnica Regional 4</c:v>
                </c:pt>
                <c:pt idx="4">
                  <c:v>Unidad Técnica Regional 5</c:v>
                </c:pt>
                <c:pt idx="5">
                  <c:v>Unidad Técnica Regional 6</c:v>
                </c:pt>
                <c:pt idx="6">
                  <c:v>Unidad Técnica Regional 7</c:v>
                </c:pt>
              </c:strCache>
            </c:strRef>
          </c:cat>
          <c:val>
            <c:numRef>
              <c:f>Hoja8!$D$2:$D$8</c:f>
              <c:numCache>
                <c:formatCode>0.00%</c:formatCode>
                <c:ptCount val="7"/>
                <c:pt idx="0">
                  <c:v>0.56979999999999997</c:v>
                </c:pt>
                <c:pt idx="1">
                  <c:v>0.2049</c:v>
                </c:pt>
                <c:pt idx="2">
                  <c:v>0.17549999999999999</c:v>
                </c:pt>
                <c:pt idx="3">
                  <c:v>0.67510000000000003</c:v>
                </c:pt>
                <c:pt idx="4">
                  <c:v>0.56089999999999995</c:v>
                </c:pt>
                <c:pt idx="5">
                  <c:v>0.34739999999999999</c:v>
                </c:pt>
                <c:pt idx="6">
                  <c:v>0.92359999999999998</c:v>
                </c:pt>
              </c:numCache>
            </c:numRef>
          </c:val>
          <c:extLst>
            <c:ext xmlns:c16="http://schemas.microsoft.com/office/drawing/2014/chart" uri="{C3380CC4-5D6E-409C-BE32-E72D297353CC}">
              <c16:uniqueId val="{00000000-C036-4AB2-99F5-74F727326C33}"/>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5BFF3-C1C7-4E80-915E-F7042E5A907E}" type="datetimeFigureOut">
              <a:rPr lang="es-EC" smtClean="0"/>
              <a:t>28/5/2021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4D7BB-1F19-439A-8CEA-BFE5A26B1274}" type="slidenum">
              <a:rPr lang="es-EC" smtClean="0"/>
              <a:t>‹Nº›</a:t>
            </a:fld>
            <a:endParaRPr lang="es-EC"/>
          </a:p>
        </p:txBody>
      </p:sp>
    </p:spTree>
    <p:extLst>
      <p:ext uri="{BB962C8B-B14F-4D97-AF65-F5344CB8AC3E}">
        <p14:creationId xmlns:p14="http://schemas.microsoft.com/office/powerpoint/2010/main" val="170521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Buenos días estimados participantes de este taller. El días de hoy voy a tratar sobre el uso de la tecnología para mejorar la transparencia en la gestión pública. </a:t>
            </a:r>
          </a:p>
          <a:p>
            <a:endParaRPr lang="es-EC" dirty="0"/>
          </a:p>
          <a:p>
            <a:r>
              <a:rPr lang="es-EC" dirty="0"/>
              <a:t>En este taller abordaremos de manera rápida los siguientes temas:</a:t>
            </a:r>
          </a:p>
          <a:p>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Estos temas son de bastante importancia ya que la realidad que estamos viviendo y los cambios tecnológicos otorga especial significado a la gestión eficiente y transparente, sobre todo por las dificultades técnicas, administrativas y políticas, y a la vulnerabilidad ante la corrupción que podrían aumentar en emergencias como la que estamos pasando.</a:t>
            </a:r>
          </a:p>
          <a:p>
            <a:endParaRPr lang="es-EC" dirty="0"/>
          </a:p>
          <a:p>
            <a:r>
              <a:rPr lang="es-EC" sz="1200" b="0" i="0" u="none" strike="noStrike" kern="1200" baseline="0" dirty="0">
                <a:solidFill>
                  <a:schemeClr val="tx1"/>
                </a:solidFill>
                <a:latin typeface="+mn-lt"/>
                <a:ea typeface="+mn-ea"/>
                <a:cs typeface="+mn-cs"/>
              </a:rPr>
              <a:t>Este taller virtual se  analiza los retos y la importancia de construir sistemas transparentes de gestión pública, tanto en términos conceptuales cómo en un conjunto de nuevos instrumentos tecnológicos que pueden mejorar la implementación de los proyectos de infraestructura y los servicios públicos que es una de las competencias que tienes ustedes como GAD Municipales.</a:t>
            </a:r>
          </a:p>
          <a:p>
            <a:endParaRPr lang="es-EC" sz="1200" b="0" i="0" u="none" strike="noStrike" kern="1200" baseline="0" dirty="0">
              <a:solidFill>
                <a:schemeClr val="tx1"/>
              </a:solidFill>
              <a:latin typeface="+mn-lt"/>
              <a:ea typeface="+mn-ea"/>
              <a:cs typeface="+mn-cs"/>
            </a:endParaRPr>
          </a:p>
          <a:p>
            <a:r>
              <a:rPr lang="es-EC" sz="1200" b="0" i="0" u="none" strike="noStrike" kern="1200" baseline="0" dirty="0">
                <a:solidFill>
                  <a:schemeClr val="tx1"/>
                </a:solidFill>
                <a:latin typeface="+mn-lt"/>
                <a:ea typeface="+mn-ea"/>
                <a:cs typeface="+mn-cs"/>
              </a:rPr>
              <a:t>Si bien es cierto esta presentación no contiene lineamiento específicos para tratar el tema de la emergencia que estamos viviendo, pero si será de gran ayuda para cuando la emergencia haya pasado. Como lo dijo el Ing. Winston Bolaños en la presentación de ayer sobre presupuesto municipal. De hoy en adelante la realidad va a ser totalmente diferente a la que hemos estado acostumbrados; razón por la cual, es importante estar a la par de la tecnología para ser mas eficientes en su gestión y optimizar recursos.</a:t>
            </a:r>
            <a:endParaRPr lang="es-EC" dirty="0"/>
          </a:p>
        </p:txBody>
      </p:sp>
      <p:sp>
        <p:nvSpPr>
          <p:cNvPr id="4" name="Marcador de número de diapositiva 3"/>
          <p:cNvSpPr>
            <a:spLocks noGrp="1"/>
          </p:cNvSpPr>
          <p:nvPr>
            <p:ph type="sldNum" sz="quarter" idx="5"/>
          </p:nvPr>
        </p:nvSpPr>
        <p:spPr/>
        <p:txBody>
          <a:bodyPr/>
          <a:lstStyle/>
          <a:p>
            <a:fld id="{FFE4D7BB-1F19-439A-8CEA-BFE5A26B1274}" type="slidenum">
              <a:rPr lang="es-EC" smtClean="0"/>
              <a:t>1</a:t>
            </a:fld>
            <a:endParaRPr lang="es-EC"/>
          </a:p>
        </p:txBody>
      </p:sp>
    </p:spTree>
    <p:extLst>
      <p:ext uri="{BB962C8B-B14F-4D97-AF65-F5344CB8AC3E}">
        <p14:creationId xmlns:p14="http://schemas.microsoft.com/office/powerpoint/2010/main" val="14882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FE4D7BB-1F19-439A-8CEA-BFE5A26B1274}" type="slidenum">
              <a:rPr lang="es-EC" smtClean="0"/>
              <a:t>2</a:t>
            </a:fld>
            <a:endParaRPr lang="es-EC"/>
          </a:p>
        </p:txBody>
      </p:sp>
    </p:spTree>
    <p:extLst>
      <p:ext uri="{BB962C8B-B14F-4D97-AF65-F5344CB8AC3E}">
        <p14:creationId xmlns:p14="http://schemas.microsoft.com/office/powerpoint/2010/main" val="296553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FE4D7BB-1F19-439A-8CEA-BFE5A26B1274}" type="slidenum">
              <a:rPr lang="es-EC" smtClean="0"/>
              <a:t>6</a:t>
            </a:fld>
            <a:endParaRPr lang="es-EC"/>
          </a:p>
        </p:txBody>
      </p:sp>
    </p:spTree>
    <p:extLst>
      <p:ext uri="{BB962C8B-B14F-4D97-AF65-F5344CB8AC3E}">
        <p14:creationId xmlns:p14="http://schemas.microsoft.com/office/powerpoint/2010/main" val="290430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B9F07-134B-4835-9749-42F2E4A730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D4F7AF1A-812A-41D0-904A-2916CFE6A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91AF41CA-075C-473E-B13A-054CB658DE53}"/>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5" name="Marcador de pie de página 4">
            <a:extLst>
              <a:ext uri="{FF2B5EF4-FFF2-40B4-BE49-F238E27FC236}">
                <a16:creationId xmlns:a16="http://schemas.microsoft.com/office/drawing/2014/main" id="{4AAF4F4C-E879-4CE9-AF53-E72E371CF827}"/>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1D033F1-41D6-4C01-B791-2B46BA610583}"/>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40570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CA46F-D9BB-451A-B875-60D2A55DBD8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3C65B2CD-6570-4772-B560-8FDF1C965F6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F3B98EA-CE28-4D96-AED8-0EB1B64F8AD2}"/>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5" name="Marcador de pie de página 4">
            <a:extLst>
              <a:ext uri="{FF2B5EF4-FFF2-40B4-BE49-F238E27FC236}">
                <a16:creationId xmlns:a16="http://schemas.microsoft.com/office/drawing/2014/main" id="{79FBA665-1407-4A79-BDA1-5E39294BD7F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B3846D2-5007-46C2-9305-0BFB165D797E}"/>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127565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7D6D355-94BD-4F26-904D-7303665507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ABDDA4F-6E4B-40DA-883E-C5DB7D6D8EB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BC5A0D7-C9BE-4E49-B03A-641AA99AB85B}"/>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5" name="Marcador de pie de página 4">
            <a:extLst>
              <a:ext uri="{FF2B5EF4-FFF2-40B4-BE49-F238E27FC236}">
                <a16:creationId xmlns:a16="http://schemas.microsoft.com/office/drawing/2014/main" id="{B6167342-8594-449B-9D16-EC4DADB6539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D1E2F65-8E3B-44C8-85BB-397C1F3B9802}"/>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3193552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47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ACCF6-14F6-498E-A7B9-08E2D141D5B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72796CD-0B19-487C-8BA6-87DF97AB64D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28B66F5-9985-437C-A82C-8AF9A8D3F55F}"/>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5" name="Marcador de pie de página 4">
            <a:extLst>
              <a:ext uri="{FF2B5EF4-FFF2-40B4-BE49-F238E27FC236}">
                <a16:creationId xmlns:a16="http://schemas.microsoft.com/office/drawing/2014/main" id="{8BA82C41-3C64-49E5-B6E5-B5C0B98FBBF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689D4BE-56EB-4094-AE1B-892CAD1D20F7}"/>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280572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9774F-BBC4-4C08-9545-C2FCEB9A23C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A9B7670-1946-4F11-8F5C-D6AD254F8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439AEE-9EC7-4AA1-B6A0-F7E12A5A36C1}"/>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5" name="Marcador de pie de página 4">
            <a:extLst>
              <a:ext uri="{FF2B5EF4-FFF2-40B4-BE49-F238E27FC236}">
                <a16:creationId xmlns:a16="http://schemas.microsoft.com/office/drawing/2014/main" id="{FE0F3F32-C246-4267-8B34-84094F825A0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6F50AE0-19D7-4583-863C-F0CB35C86337}"/>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7776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30F7B-0AB0-4020-8F40-4A12CB7A4BB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52FB67A-C580-4457-ACBE-C17CE2C7E0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CE4C3BF0-B247-4E85-9B80-B070F7161B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96919F1A-8741-4E4A-B3AA-C5A68D2A736F}"/>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6" name="Marcador de pie de página 5">
            <a:extLst>
              <a:ext uri="{FF2B5EF4-FFF2-40B4-BE49-F238E27FC236}">
                <a16:creationId xmlns:a16="http://schemas.microsoft.com/office/drawing/2014/main" id="{0BA6D73B-D30E-4CF0-AD6B-37DB95C8C1B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3B4E3D-4F6D-4CBB-B7A1-C167FC0CACFF}"/>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20228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72074-33B9-4882-AB20-E710AC57C47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B12123AF-DB8D-45EE-860D-26635908FF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62F92F-FF3B-42E2-9CA0-35DEBAE54E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4C40F87D-5613-416E-8C84-BFC8CF33E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C39725-058F-4122-8021-2F2AEF744B8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653820FC-F22F-4292-B767-609C3DD7546A}"/>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8" name="Marcador de pie de página 7">
            <a:extLst>
              <a:ext uri="{FF2B5EF4-FFF2-40B4-BE49-F238E27FC236}">
                <a16:creationId xmlns:a16="http://schemas.microsoft.com/office/drawing/2014/main" id="{30DF0C2E-FCE5-437C-8660-20CBBDDD278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10B392B-EF86-408C-BFA3-9C32AC0191EC}"/>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280985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9D78E-AC4F-4A4F-8D74-82ECB2E22A6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5BBE81C-A432-4252-93A2-7A2B0FA56C62}"/>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4" name="Marcador de pie de página 3">
            <a:extLst>
              <a:ext uri="{FF2B5EF4-FFF2-40B4-BE49-F238E27FC236}">
                <a16:creationId xmlns:a16="http://schemas.microsoft.com/office/drawing/2014/main" id="{A8DB583F-C091-4524-B4C4-E96FC2FD974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780AEFC-11AE-4358-A038-4128F118E03D}"/>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295619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4690C-FAA6-445A-9540-CA2D71800F0F}"/>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3" name="Marcador de pie de página 2">
            <a:extLst>
              <a:ext uri="{FF2B5EF4-FFF2-40B4-BE49-F238E27FC236}">
                <a16:creationId xmlns:a16="http://schemas.microsoft.com/office/drawing/2014/main" id="{8CB07E57-15A7-41D2-9B2D-43336B07B50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0A345F4C-1D10-409F-AFA7-C32748707F0C}"/>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409875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44B3F-78D5-4DC0-96C6-487EAD1FCF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D6C71DB-A8B8-4D30-94AD-BD322A527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3B56D93-EB28-41A3-BCC3-26EDCB316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0C75CF7-BC69-49DE-8255-0F052F9D3646}"/>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6" name="Marcador de pie de página 5">
            <a:extLst>
              <a:ext uri="{FF2B5EF4-FFF2-40B4-BE49-F238E27FC236}">
                <a16:creationId xmlns:a16="http://schemas.microsoft.com/office/drawing/2014/main" id="{5C404695-C420-4279-B4B0-FC16DAC64D3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08B8F87-9355-4B80-BD8A-18BE136079B6}"/>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233543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D5429-D7B9-40CB-B53F-B9BE3DEC8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8F93B13-F1C9-4C84-B40C-14A216472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8B1BD431-26DA-4599-8549-B4063DE13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FCD97E-7843-436F-BC41-32F62A2BFEC8}"/>
              </a:ext>
            </a:extLst>
          </p:cNvPr>
          <p:cNvSpPr>
            <a:spLocks noGrp="1"/>
          </p:cNvSpPr>
          <p:nvPr>
            <p:ph type="dt" sz="half" idx="10"/>
          </p:nvPr>
        </p:nvSpPr>
        <p:spPr/>
        <p:txBody>
          <a:bodyPr/>
          <a:lstStyle/>
          <a:p>
            <a:fld id="{D064EFF6-76BC-44D5-8409-33012462AFDA}" type="datetimeFigureOut">
              <a:rPr lang="es-EC" smtClean="0"/>
              <a:t>28/5/2021</a:t>
            </a:fld>
            <a:endParaRPr lang="es-EC"/>
          </a:p>
        </p:txBody>
      </p:sp>
      <p:sp>
        <p:nvSpPr>
          <p:cNvPr id="6" name="Marcador de pie de página 5">
            <a:extLst>
              <a:ext uri="{FF2B5EF4-FFF2-40B4-BE49-F238E27FC236}">
                <a16:creationId xmlns:a16="http://schemas.microsoft.com/office/drawing/2014/main" id="{85FCCC15-140F-4B05-B3AA-C8929B38008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E813337-FEB7-4B82-84B6-45851669A142}"/>
              </a:ext>
            </a:extLst>
          </p:cNvPr>
          <p:cNvSpPr>
            <a:spLocks noGrp="1"/>
          </p:cNvSpPr>
          <p:nvPr>
            <p:ph type="sldNum" sz="quarter" idx="12"/>
          </p:nvPr>
        </p:nvSpPr>
        <p:spPr/>
        <p:txBody>
          <a:bodyPr/>
          <a:lstStyle/>
          <a:p>
            <a:fld id="{347475D9-F8CF-4B5D-8083-5BA9E34C8F92}" type="slidenum">
              <a:rPr lang="es-EC" smtClean="0"/>
              <a:t>‹Nº›</a:t>
            </a:fld>
            <a:endParaRPr lang="es-EC"/>
          </a:p>
        </p:txBody>
      </p:sp>
    </p:spTree>
    <p:extLst>
      <p:ext uri="{BB962C8B-B14F-4D97-AF65-F5344CB8AC3E}">
        <p14:creationId xmlns:p14="http://schemas.microsoft.com/office/powerpoint/2010/main" val="182702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E08CAA7-4494-46C8-9F62-B14010F6D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7177327-5A74-4258-8D52-C2D791606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BD8E12D-9931-4E57-872D-11F952796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4EFF6-76BC-44D5-8409-33012462AFDA}" type="datetimeFigureOut">
              <a:rPr lang="es-EC" smtClean="0"/>
              <a:t>28/5/2021</a:t>
            </a:fld>
            <a:endParaRPr lang="es-EC"/>
          </a:p>
        </p:txBody>
      </p:sp>
      <p:sp>
        <p:nvSpPr>
          <p:cNvPr id="5" name="Marcador de pie de página 4">
            <a:extLst>
              <a:ext uri="{FF2B5EF4-FFF2-40B4-BE49-F238E27FC236}">
                <a16:creationId xmlns:a16="http://schemas.microsoft.com/office/drawing/2014/main" id="{E575CF35-40D5-4B4C-AC0B-5C3ED74B4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F148A531-B72E-4840-BF53-E23B3C90B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75D9-F8CF-4B5D-8083-5BA9E34C8F92}" type="slidenum">
              <a:rPr lang="es-EC" smtClean="0"/>
              <a:t>‹Nº›</a:t>
            </a:fld>
            <a:endParaRPr lang="es-EC"/>
          </a:p>
        </p:txBody>
      </p:sp>
    </p:spTree>
    <p:extLst>
      <p:ext uri="{BB962C8B-B14F-4D97-AF65-F5344CB8AC3E}">
        <p14:creationId xmlns:p14="http://schemas.microsoft.com/office/powerpoint/2010/main" val="238595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B5065F8F-FB03-4F49-B30F-C5FFB58FDCE7}"/>
              </a:ext>
            </a:extLst>
          </p:cNvPr>
          <p:cNvPicPr>
            <a:picLocks noChangeAspect="1"/>
          </p:cNvPicPr>
          <p:nvPr/>
        </p:nvPicPr>
        <p:blipFill>
          <a:blip r:embed="rId3"/>
          <a:stretch>
            <a:fillRect/>
          </a:stretch>
        </p:blipFill>
        <p:spPr>
          <a:xfrm>
            <a:off x="4437140" y="570854"/>
            <a:ext cx="2688151" cy="2009031"/>
          </a:xfrm>
          <a:prstGeom prst="rect">
            <a:avLst/>
          </a:prstGeom>
        </p:spPr>
      </p:pic>
      <p:sp>
        <p:nvSpPr>
          <p:cNvPr id="46" name="Rectángulo 45">
            <a:extLst>
              <a:ext uri="{FF2B5EF4-FFF2-40B4-BE49-F238E27FC236}">
                <a16:creationId xmlns:a16="http://schemas.microsoft.com/office/drawing/2014/main" id="{0F18D2B5-6B29-4BD7-A6CC-AEB2A9F6BD27}"/>
              </a:ext>
            </a:extLst>
          </p:cNvPr>
          <p:cNvSpPr/>
          <p:nvPr/>
        </p:nvSpPr>
        <p:spPr>
          <a:xfrm rot="10800000">
            <a:off x="0" y="0"/>
            <a:ext cx="12192000" cy="202676"/>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21E2D480-58B8-4FAD-B844-D39878018157}"/>
              </a:ext>
            </a:extLst>
          </p:cNvPr>
          <p:cNvPicPr>
            <a:picLocks noChangeAspect="1"/>
          </p:cNvPicPr>
          <p:nvPr/>
        </p:nvPicPr>
        <p:blipFill>
          <a:blip r:embed="rId4"/>
          <a:stretch>
            <a:fillRect/>
          </a:stretch>
        </p:blipFill>
        <p:spPr>
          <a:xfrm>
            <a:off x="20905" y="6263215"/>
            <a:ext cx="12171095" cy="584097"/>
          </a:xfrm>
          <a:prstGeom prst="rect">
            <a:avLst/>
          </a:prstGeom>
        </p:spPr>
      </p:pic>
      <p:sp>
        <p:nvSpPr>
          <p:cNvPr id="6" name="Google Shape;91;p1">
            <a:extLst>
              <a:ext uri="{FF2B5EF4-FFF2-40B4-BE49-F238E27FC236}">
                <a16:creationId xmlns:a16="http://schemas.microsoft.com/office/drawing/2014/main" id="{E8BB118A-F919-4FDB-9E22-D8D050624CC1}"/>
              </a:ext>
            </a:extLst>
          </p:cNvPr>
          <p:cNvSpPr txBox="1"/>
          <p:nvPr/>
        </p:nvSpPr>
        <p:spPr>
          <a:xfrm>
            <a:off x="2872709" y="3429000"/>
            <a:ext cx="6467484" cy="11387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MX" sz="3200" b="1" i="0" u="none" strike="noStrike" cap="none" dirty="0">
                <a:solidFill>
                  <a:schemeClr val="dk1"/>
                </a:solidFill>
                <a:latin typeface="Arial"/>
                <a:ea typeface="Arial"/>
                <a:cs typeface="Arial"/>
                <a:sym typeface="Arial"/>
              </a:rPr>
              <a:t>RENDICIÓN DE CUENTAS 2020</a:t>
            </a:r>
            <a:endParaRPr lang="es-MX" dirty="0"/>
          </a:p>
          <a:p>
            <a:pPr marL="0" marR="0" lvl="0" indent="0" algn="ctr" rtl="0">
              <a:spcBef>
                <a:spcPts val="0"/>
              </a:spcBef>
              <a:spcAft>
                <a:spcPts val="0"/>
              </a:spcAft>
              <a:buNone/>
            </a:pPr>
            <a:endParaRPr lang="es-MX" sz="3600" b="1" i="0" u="none" strike="noStrike" cap="none" dirty="0">
              <a:solidFill>
                <a:schemeClr val="dk1"/>
              </a:solidFill>
              <a:latin typeface="Calibri"/>
              <a:ea typeface="Calibri"/>
              <a:cs typeface="Calibri"/>
              <a:sym typeface="Calibri"/>
            </a:endParaRPr>
          </a:p>
        </p:txBody>
      </p:sp>
      <p:sp>
        <p:nvSpPr>
          <p:cNvPr id="7" name="Rectángulo 6">
            <a:extLst>
              <a:ext uri="{FF2B5EF4-FFF2-40B4-BE49-F238E27FC236}">
                <a16:creationId xmlns:a16="http://schemas.microsoft.com/office/drawing/2014/main" id="{15E7748E-DC00-4F49-B751-FAF4B7255DB4}"/>
              </a:ext>
            </a:extLst>
          </p:cNvPr>
          <p:cNvSpPr/>
          <p:nvPr/>
        </p:nvSpPr>
        <p:spPr>
          <a:xfrm>
            <a:off x="4746720" y="5416848"/>
            <a:ext cx="2719462" cy="646331"/>
          </a:xfrm>
          <a:prstGeom prst="rect">
            <a:avLst/>
          </a:prstGeom>
          <a:noFill/>
        </p:spPr>
        <p:txBody>
          <a:bodyPr wrap="none" lIns="91440" tIns="45720" rIns="91440" bIns="45720">
            <a:spAutoFit/>
          </a:bodyPr>
          <a:lstStyle/>
          <a:p>
            <a:pPr algn="ctr"/>
            <a:r>
              <a:rPr lang="es-ES" dirty="0">
                <a:ln w="0"/>
                <a:solidFill>
                  <a:schemeClr val="tx1"/>
                </a:solidFill>
                <a:effectLst>
                  <a:outerShdw blurRad="38100" dist="19050" dir="2700000" algn="tl" rotWithShape="0">
                    <a:schemeClr val="dk1">
                      <a:alpha val="40000"/>
                    </a:schemeClr>
                  </a:outerShdw>
                </a:effectLst>
              </a:rPr>
              <a:t>Ing. Raúl Delgado Orellana</a:t>
            </a:r>
          </a:p>
          <a:p>
            <a:pPr algn="ctr"/>
            <a:r>
              <a:rPr lang="es-ES" b="1" dirty="0">
                <a:ln w="0"/>
                <a:effectLst>
                  <a:outerShdw blurRad="38100" dist="19050" dir="2700000" algn="tl" rotWithShape="0">
                    <a:schemeClr val="dk1">
                      <a:alpha val="40000"/>
                    </a:schemeClr>
                  </a:outerShdw>
                </a:effectLst>
              </a:rPr>
              <a:t>PRESIDENTE</a:t>
            </a:r>
            <a:r>
              <a:rPr lang="es-ES" b="1" cap="none" spc="0" dirty="0">
                <a:ln w="0"/>
                <a:solidFill>
                  <a:schemeClr val="tx1"/>
                </a:solidFill>
                <a:effectLst>
                  <a:outerShdw blurRad="38100" dist="19050" dir="2700000" algn="tl" rotWithShape="0">
                    <a:schemeClr val="dk1">
                      <a:alpha val="40000"/>
                    </a:schemeClr>
                  </a:outerShdw>
                </a:effectLst>
              </a:rPr>
              <a:t> DE AME</a:t>
            </a:r>
          </a:p>
        </p:txBody>
      </p:sp>
    </p:spTree>
    <p:extLst>
      <p:ext uri="{BB962C8B-B14F-4D97-AF65-F5344CB8AC3E}">
        <p14:creationId xmlns:p14="http://schemas.microsoft.com/office/powerpoint/2010/main" val="293699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0;p8">
            <a:extLst>
              <a:ext uri="{FF2B5EF4-FFF2-40B4-BE49-F238E27FC236}">
                <a16:creationId xmlns:a16="http://schemas.microsoft.com/office/drawing/2014/main" id="{212E4D08-D369-4B49-BAC9-31E5D5682503}"/>
              </a:ext>
            </a:extLst>
          </p:cNvPr>
          <p:cNvSpPr txBox="1"/>
          <p:nvPr/>
        </p:nvSpPr>
        <p:spPr>
          <a:xfrm>
            <a:off x="476424" y="250433"/>
            <a:ext cx="966386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dirty="0">
                <a:solidFill>
                  <a:schemeClr val="dk1"/>
                </a:solidFill>
                <a:latin typeface="Calibri"/>
                <a:ea typeface="Calibri"/>
                <a:cs typeface="Calibri"/>
                <a:sym typeface="Calibri"/>
              </a:rPr>
              <a:t>GESTIÓN DE COMUNICACIÓN SOCIAL</a:t>
            </a:r>
            <a:endParaRPr sz="2800" b="1" dirty="0">
              <a:solidFill>
                <a:schemeClr val="dk1"/>
              </a:solidFill>
              <a:latin typeface="Calibri"/>
              <a:ea typeface="Calibri"/>
              <a:cs typeface="Calibri"/>
              <a:sym typeface="Calibri"/>
            </a:endParaRPr>
          </a:p>
        </p:txBody>
      </p:sp>
      <p:sp>
        <p:nvSpPr>
          <p:cNvPr id="3" name="Google Shape;251;p8">
            <a:extLst>
              <a:ext uri="{FF2B5EF4-FFF2-40B4-BE49-F238E27FC236}">
                <a16:creationId xmlns:a16="http://schemas.microsoft.com/office/drawing/2014/main" id="{ABA0AD93-D0BA-47AB-AFE9-54ECB782AFB6}"/>
              </a:ext>
            </a:extLst>
          </p:cNvPr>
          <p:cNvSpPr txBox="1"/>
          <p:nvPr/>
        </p:nvSpPr>
        <p:spPr>
          <a:xfrm>
            <a:off x="3199853" y="5947112"/>
            <a:ext cx="3580327"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dirty="0">
                <a:solidFill>
                  <a:schemeClr val="dk1"/>
                </a:solidFill>
                <a:latin typeface="Calibri"/>
                <a:ea typeface="Calibri"/>
                <a:cs typeface="Calibri"/>
                <a:sym typeface="Calibri"/>
              </a:rPr>
              <a:t>FUENTE: CCS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 name="Imagen 13">
            <a:extLst>
              <a:ext uri="{FF2B5EF4-FFF2-40B4-BE49-F238E27FC236}">
                <a16:creationId xmlns:a16="http://schemas.microsoft.com/office/drawing/2014/main" id="{ED8D2A55-02FA-4D13-ABFC-DB2B1432D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853" y="4205356"/>
            <a:ext cx="2373153" cy="184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5">
            <a:extLst>
              <a:ext uri="{FF2B5EF4-FFF2-40B4-BE49-F238E27FC236}">
                <a16:creationId xmlns:a16="http://schemas.microsoft.com/office/drawing/2014/main" id="{64579E15-240C-4463-A121-A72ACFD13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593" y="2115095"/>
            <a:ext cx="2313782" cy="180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7">
            <a:extLst>
              <a:ext uri="{FF2B5EF4-FFF2-40B4-BE49-F238E27FC236}">
                <a16:creationId xmlns:a16="http://schemas.microsoft.com/office/drawing/2014/main" id="{ECEB7414-F373-4F22-B4E4-70361B231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95" y="2182802"/>
            <a:ext cx="2285842" cy="177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5">
            <a:extLst>
              <a:ext uri="{FF2B5EF4-FFF2-40B4-BE49-F238E27FC236}">
                <a16:creationId xmlns:a16="http://schemas.microsoft.com/office/drawing/2014/main" id="{3078A8E0-725B-4C4C-8EEE-159B60CF9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223" y="4168050"/>
            <a:ext cx="2649062" cy="207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3">
            <a:extLst>
              <a:ext uri="{FF2B5EF4-FFF2-40B4-BE49-F238E27FC236}">
                <a16:creationId xmlns:a16="http://schemas.microsoft.com/office/drawing/2014/main" id="{D3322FED-B98E-43FE-A13D-ACEB8FAA04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8" y="904785"/>
            <a:ext cx="171831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5">
            <a:extLst>
              <a:ext uri="{FF2B5EF4-FFF2-40B4-BE49-F238E27FC236}">
                <a16:creationId xmlns:a16="http://schemas.microsoft.com/office/drawing/2014/main" id="{F405661F-5514-474D-B751-39A66022CF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6980" y="904785"/>
            <a:ext cx="171831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7">
            <a:extLst>
              <a:ext uri="{FF2B5EF4-FFF2-40B4-BE49-F238E27FC236}">
                <a16:creationId xmlns:a16="http://schemas.microsoft.com/office/drawing/2014/main" id="{88CF303D-D6D6-45F5-8D19-5670A70B78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0730" y="869860"/>
            <a:ext cx="171831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7041C4EE-1330-4FE9-B362-735A082C31F1}"/>
              </a:ext>
            </a:extLst>
          </p:cNvPr>
          <p:cNvPicPr>
            <a:picLocks noChangeAspect="1"/>
          </p:cNvPicPr>
          <p:nvPr/>
        </p:nvPicPr>
        <p:blipFill>
          <a:blip r:embed="rId9"/>
          <a:stretch>
            <a:fillRect/>
          </a:stretch>
        </p:blipFill>
        <p:spPr>
          <a:xfrm>
            <a:off x="10690577" y="21451"/>
            <a:ext cx="1480517" cy="932929"/>
          </a:xfrm>
          <a:prstGeom prst="rect">
            <a:avLst/>
          </a:prstGeom>
        </p:spPr>
      </p:pic>
      <p:pic>
        <p:nvPicPr>
          <p:cNvPr id="12" name="Imagen 11">
            <a:extLst>
              <a:ext uri="{FF2B5EF4-FFF2-40B4-BE49-F238E27FC236}">
                <a16:creationId xmlns:a16="http://schemas.microsoft.com/office/drawing/2014/main" id="{132AE1E8-644D-45BB-9376-1C1A8669627D}"/>
              </a:ext>
            </a:extLst>
          </p:cNvPr>
          <p:cNvPicPr>
            <a:picLocks noChangeAspect="1"/>
          </p:cNvPicPr>
          <p:nvPr/>
        </p:nvPicPr>
        <p:blipFill>
          <a:blip r:embed="rId10"/>
          <a:stretch>
            <a:fillRect/>
          </a:stretch>
        </p:blipFill>
        <p:spPr>
          <a:xfrm>
            <a:off x="18661" y="6273903"/>
            <a:ext cx="12171095" cy="584097"/>
          </a:xfrm>
          <a:prstGeom prst="rect">
            <a:avLst/>
          </a:prstGeom>
        </p:spPr>
      </p:pic>
    </p:spTree>
    <p:extLst>
      <p:ext uri="{BB962C8B-B14F-4D97-AF65-F5344CB8AC3E}">
        <p14:creationId xmlns:p14="http://schemas.microsoft.com/office/powerpoint/2010/main" val="168785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0;p9">
            <a:extLst>
              <a:ext uri="{FF2B5EF4-FFF2-40B4-BE49-F238E27FC236}">
                <a16:creationId xmlns:a16="http://schemas.microsoft.com/office/drawing/2014/main" id="{78926584-A922-44C5-9780-082E85987C93}"/>
              </a:ext>
            </a:extLst>
          </p:cNvPr>
          <p:cNvSpPr txBox="1">
            <a:spLocks/>
          </p:cNvSpPr>
          <p:nvPr/>
        </p:nvSpPr>
        <p:spPr>
          <a:xfrm>
            <a:off x="838200" y="365126"/>
            <a:ext cx="10515600" cy="549274"/>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2400"/>
              <a:buFont typeface="Calibri"/>
              <a:buNone/>
            </a:pPr>
            <a:r>
              <a:rPr lang="es-MX" sz="2800" b="1" dirty="0">
                <a:latin typeface="Calibri"/>
                <a:ea typeface="Calibri"/>
                <a:cs typeface="Calibri"/>
                <a:sym typeface="Calibri"/>
              </a:rPr>
              <a:t>GESTIÓN DE LAS UNIDADES TÉCNICAS REGIONALES</a:t>
            </a:r>
          </a:p>
        </p:txBody>
      </p:sp>
      <p:sp>
        <p:nvSpPr>
          <p:cNvPr id="3" name="Google Shape;261;p9">
            <a:extLst>
              <a:ext uri="{FF2B5EF4-FFF2-40B4-BE49-F238E27FC236}">
                <a16:creationId xmlns:a16="http://schemas.microsoft.com/office/drawing/2014/main" id="{E8343A42-0481-40E7-AA88-FD7543B92103}"/>
              </a:ext>
            </a:extLst>
          </p:cNvPr>
          <p:cNvSpPr txBox="1"/>
          <p:nvPr/>
        </p:nvSpPr>
        <p:spPr>
          <a:xfrm>
            <a:off x="-76200" y="6452876"/>
            <a:ext cx="3580327"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dirty="0">
                <a:solidFill>
                  <a:schemeClr val="dk1"/>
                </a:solidFill>
                <a:latin typeface="Calibri"/>
                <a:ea typeface="Calibri"/>
                <a:cs typeface="Calibri"/>
                <a:sym typeface="Calibri"/>
              </a:rPr>
              <a:t>FUENTE: CS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4" name="Google Shape;262;p9">
            <a:extLst>
              <a:ext uri="{FF2B5EF4-FFF2-40B4-BE49-F238E27FC236}">
                <a16:creationId xmlns:a16="http://schemas.microsoft.com/office/drawing/2014/main" id="{3F53CF1C-C682-45C5-964C-E52E0F059949}"/>
              </a:ext>
            </a:extLst>
          </p:cNvPr>
          <p:cNvGraphicFramePr/>
          <p:nvPr>
            <p:extLst>
              <p:ext uri="{D42A27DB-BD31-4B8C-83A1-F6EECF244321}">
                <p14:modId xmlns:p14="http://schemas.microsoft.com/office/powerpoint/2010/main" val="3399499048"/>
              </p:ext>
            </p:extLst>
          </p:nvPr>
        </p:nvGraphicFramePr>
        <p:xfrm>
          <a:off x="1227901" y="1093833"/>
          <a:ext cx="5641212" cy="38354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Google Shape;265;p9">
            <a:extLst>
              <a:ext uri="{FF2B5EF4-FFF2-40B4-BE49-F238E27FC236}">
                <a16:creationId xmlns:a16="http://schemas.microsoft.com/office/drawing/2014/main" id="{C717B199-7EC1-4613-BC78-728DAC00CA22}"/>
              </a:ext>
            </a:extLst>
          </p:cNvPr>
          <p:cNvPicPr preferRelativeResize="0"/>
          <p:nvPr/>
        </p:nvPicPr>
        <p:blipFill rotWithShape="1">
          <a:blip r:embed="rId3">
            <a:alphaModFix/>
          </a:blip>
          <a:srcRect/>
          <a:stretch/>
        </p:blipFill>
        <p:spPr>
          <a:xfrm>
            <a:off x="8056560" y="2254294"/>
            <a:ext cx="1741064" cy="1648947"/>
          </a:xfrm>
          <a:prstGeom prst="rect">
            <a:avLst/>
          </a:prstGeom>
          <a:noFill/>
          <a:ln>
            <a:noFill/>
          </a:ln>
        </p:spPr>
      </p:pic>
      <p:cxnSp>
        <p:nvCxnSpPr>
          <p:cNvPr id="6" name="Conector recto 5">
            <a:extLst>
              <a:ext uri="{FF2B5EF4-FFF2-40B4-BE49-F238E27FC236}">
                <a16:creationId xmlns:a16="http://schemas.microsoft.com/office/drawing/2014/main" id="{5FB2C418-0940-45EF-A96A-10BB97E36D49}"/>
              </a:ext>
            </a:extLst>
          </p:cNvPr>
          <p:cNvCxnSpPr/>
          <p:nvPr/>
        </p:nvCxnSpPr>
        <p:spPr>
          <a:xfrm>
            <a:off x="647747" y="5638918"/>
            <a:ext cx="1041077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23">
            <a:extLst>
              <a:ext uri="{FF2B5EF4-FFF2-40B4-BE49-F238E27FC236}">
                <a16:creationId xmlns:a16="http://schemas.microsoft.com/office/drawing/2014/main" id="{40D7538F-24A9-48B9-B601-DBB760D69C4D}"/>
              </a:ext>
            </a:extLst>
          </p:cNvPr>
          <p:cNvSpPr txBox="1"/>
          <p:nvPr/>
        </p:nvSpPr>
        <p:spPr>
          <a:xfrm>
            <a:off x="5075444" y="5062482"/>
            <a:ext cx="1524000" cy="461665"/>
          </a:xfrm>
          <a:prstGeom prst="rect">
            <a:avLst/>
          </a:prstGeom>
          <a:noFill/>
        </p:spPr>
        <p:txBody>
          <a:bodyPr wrap="square" rtlCol="0">
            <a:spAutoFit/>
          </a:bodyPr>
          <a:lstStyle/>
          <a:p>
            <a:pPr algn="ctr"/>
            <a:r>
              <a:rPr lang="en-US" sz="2400" b="1" dirty="0">
                <a:solidFill>
                  <a:schemeClr val="tx1">
                    <a:lumMod val="75000"/>
                    <a:lumOff val="25000"/>
                  </a:schemeClr>
                </a:solidFill>
              </a:rPr>
              <a:t>2020</a:t>
            </a:r>
          </a:p>
        </p:txBody>
      </p:sp>
      <p:pic>
        <p:nvPicPr>
          <p:cNvPr id="8" name="Imagen 7">
            <a:extLst>
              <a:ext uri="{FF2B5EF4-FFF2-40B4-BE49-F238E27FC236}">
                <a16:creationId xmlns:a16="http://schemas.microsoft.com/office/drawing/2014/main" id="{E190ABA9-5130-491F-8A33-E80E267A7FE4}"/>
              </a:ext>
            </a:extLst>
          </p:cNvPr>
          <p:cNvPicPr>
            <a:picLocks noChangeAspect="1"/>
          </p:cNvPicPr>
          <p:nvPr/>
        </p:nvPicPr>
        <p:blipFill>
          <a:blip r:embed="rId4"/>
          <a:stretch>
            <a:fillRect/>
          </a:stretch>
        </p:blipFill>
        <p:spPr>
          <a:xfrm>
            <a:off x="10690577" y="21451"/>
            <a:ext cx="1480517" cy="932929"/>
          </a:xfrm>
          <a:prstGeom prst="rect">
            <a:avLst/>
          </a:prstGeom>
        </p:spPr>
      </p:pic>
      <p:pic>
        <p:nvPicPr>
          <p:cNvPr id="9" name="Imagen 8">
            <a:extLst>
              <a:ext uri="{FF2B5EF4-FFF2-40B4-BE49-F238E27FC236}">
                <a16:creationId xmlns:a16="http://schemas.microsoft.com/office/drawing/2014/main" id="{362365B9-86A2-4905-8A40-00E517FBD4F6}"/>
              </a:ext>
            </a:extLst>
          </p:cNvPr>
          <p:cNvPicPr>
            <a:picLocks noChangeAspect="1"/>
          </p:cNvPicPr>
          <p:nvPr/>
        </p:nvPicPr>
        <p:blipFill>
          <a:blip r:embed="rId5"/>
          <a:stretch>
            <a:fillRect/>
          </a:stretch>
        </p:blipFill>
        <p:spPr>
          <a:xfrm>
            <a:off x="18661" y="6273903"/>
            <a:ext cx="12171095" cy="584097"/>
          </a:xfrm>
          <a:prstGeom prst="rect">
            <a:avLst/>
          </a:prstGeom>
        </p:spPr>
      </p:pic>
    </p:spTree>
    <p:extLst>
      <p:ext uri="{BB962C8B-B14F-4D97-AF65-F5344CB8AC3E}">
        <p14:creationId xmlns:p14="http://schemas.microsoft.com/office/powerpoint/2010/main" val="234480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uadroTexto 25">
            <a:extLst>
              <a:ext uri="{FF2B5EF4-FFF2-40B4-BE49-F238E27FC236}">
                <a16:creationId xmlns:a16="http://schemas.microsoft.com/office/drawing/2014/main" id="{EB2EF9C0-BA79-4C37-823E-04626F70AAD9}"/>
              </a:ext>
            </a:extLst>
          </p:cNvPr>
          <p:cNvSpPr txBox="1"/>
          <p:nvPr/>
        </p:nvSpPr>
        <p:spPr>
          <a:xfrm>
            <a:off x="2485266" y="4557933"/>
            <a:ext cx="7122968" cy="523220"/>
          </a:xfrm>
          <a:prstGeom prst="rect">
            <a:avLst/>
          </a:prstGeom>
          <a:noFill/>
          <a:ln>
            <a:solidFill>
              <a:schemeClr val="accent1">
                <a:lumMod val="75000"/>
              </a:schemeClr>
            </a:solidFill>
            <a:prstDash val="lgDashDotDot"/>
          </a:ln>
        </p:spPr>
        <p:txBody>
          <a:bodyPr wrap="square" rtlCol="0">
            <a:spAutoFit/>
          </a:bodyPr>
          <a:lstStyle/>
          <a:p>
            <a:pPr algn="ctr"/>
            <a:r>
              <a:rPr lang="es-EC" sz="2800" dirty="0">
                <a:solidFill>
                  <a:schemeClr val="accent1">
                    <a:lumMod val="50000"/>
                  </a:schemeClr>
                </a:solidFill>
              </a:rPr>
              <a:t>GRACIAS POR SU ATENCIÓN</a:t>
            </a:r>
          </a:p>
        </p:txBody>
      </p:sp>
      <p:pic>
        <p:nvPicPr>
          <p:cNvPr id="2" name="Imagen 1">
            <a:extLst>
              <a:ext uri="{FF2B5EF4-FFF2-40B4-BE49-F238E27FC236}">
                <a16:creationId xmlns:a16="http://schemas.microsoft.com/office/drawing/2014/main" id="{E2A545C1-3E20-42C9-AA9E-C4BCC4CA4C9A}"/>
              </a:ext>
            </a:extLst>
          </p:cNvPr>
          <p:cNvPicPr>
            <a:picLocks noChangeAspect="1"/>
          </p:cNvPicPr>
          <p:nvPr/>
        </p:nvPicPr>
        <p:blipFill>
          <a:blip r:embed="rId2"/>
          <a:stretch>
            <a:fillRect/>
          </a:stretch>
        </p:blipFill>
        <p:spPr>
          <a:xfrm>
            <a:off x="18661" y="6273903"/>
            <a:ext cx="12171095" cy="584097"/>
          </a:xfrm>
          <a:prstGeom prst="rect">
            <a:avLst/>
          </a:prstGeom>
        </p:spPr>
      </p:pic>
      <p:pic>
        <p:nvPicPr>
          <p:cNvPr id="3" name="Imagen 2">
            <a:extLst>
              <a:ext uri="{FF2B5EF4-FFF2-40B4-BE49-F238E27FC236}">
                <a16:creationId xmlns:a16="http://schemas.microsoft.com/office/drawing/2014/main" id="{96F5DC45-38A1-4AE0-A853-B35D74B26000}"/>
              </a:ext>
            </a:extLst>
          </p:cNvPr>
          <p:cNvPicPr>
            <a:picLocks noChangeAspect="1"/>
          </p:cNvPicPr>
          <p:nvPr/>
        </p:nvPicPr>
        <p:blipFill>
          <a:blip r:embed="rId3"/>
          <a:stretch>
            <a:fillRect/>
          </a:stretch>
        </p:blipFill>
        <p:spPr>
          <a:xfrm>
            <a:off x="4422345" y="2188415"/>
            <a:ext cx="3347310" cy="2109265"/>
          </a:xfrm>
          <a:prstGeom prst="rect">
            <a:avLst/>
          </a:prstGeom>
        </p:spPr>
      </p:pic>
    </p:spTree>
    <p:extLst>
      <p:ext uri="{BB962C8B-B14F-4D97-AF65-F5344CB8AC3E}">
        <p14:creationId xmlns:p14="http://schemas.microsoft.com/office/powerpoint/2010/main" val="182768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n 65">
            <a:extLst>
              <a:ext uri="{FF2B5EF4-FFF2-40B4-BE49-F238E27FC236}">
                <a16:creationId xmlns:a16="http://schemas.microsoft.com/office/drawing/2014/main" id="{2EA6B5F6-0E03-4751-AF27-24F08EA9BC4B}"/>
              </a:ext>
            </a:extLst>
          </p:cNvPr>
          <p:cNvPicPr>
            <a:picLocks noChangeAspect="1"/>
          </p:cNvPicPr>
          <p:nvPr/>
        </p:nvPicPr>
        <p:blipFill>
          <a:blip r:embed="rId3"/>
          <a:stretch>
            <a:fillRect/>
          </a:stretch>
        </p:blipFill>
        <p:spPr>
          <a:xfrm>
            <a:off x="10690577" y="21451"/>
            <a:ext cx="1480517" cy="932929"/>
          </a:xfrm>
          <a:prstGeom prst="rect">
            <a:avLst/>
          </a:prstGeom>
        </p:spPr>
      </p:pic>
      <p:pic>
        <p:nvPicPr>
          <p:cNvPr id="4" name="Imagen 3">
            <a:extLst>
              <a:ext uri="{FF2B5EF4-FFF2-40B4-BE49-F238E27FC236}">
                <a16:creationId xmlns:a16="http://schemas.microsoft.com/office/drawing/2014/main" id="{B6C624BF-7CD7-4C43-952C-DCC3953E243F}"/>
              </a:ext>
            </a:extLst>
          </p:cNvPr>
          <p:cNvPicPr>
            <a:picLocks noChangeAspect="1"/>
          </p:cNvPicPr>
          <p:nvPr/>
        </p:nvPicPr>
        <p:blipFill>
          <a:blip r:embed="rId4"/>
          <a:stretch>
            <a:fillRect/>
          </a:stretch>
        </p:blipFill>
        <p:spPr>
          <a:xfrm>
            <a:off x="18661" y="6273903"/>
            <a:ext cx="12171095" cy="584097"/>
          </a:xfrm>
          <a:prstGeom prst="rect">
            <a:avLst/>
          </a:prstGeom>
        </p:spPr>
      </p:pic>
      <p:sp>
        <p:nvSpPr>
          <p:cNvPr id="8" name="Google Shape;96;p2">
            <a:extLst>
              <a:ext uri="{FF2B5EF4-FFF2-40B4-BE49-F238E27FC236}">
                <a16:creationId xmlns:a16="http://schemas.microsoft.com/office/drawing/2014/main" id="{0C289153-AD21-4725-B455-CC375382FB6C}"/>
              </a:ext>
            </a:extLst>
          </p:cNvPr>
          <p:cNvSpPr txBox="1">
            <a:spLocks/>
          </p:cNvSpPr>
          <p:nvPr/>
        </p:nvSpPr>
        <p:spPr>
          <a:xfrm>
            <a:off x="569366" y="162777"/>
            <a:ext cx="10515600" cy="767639"/>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2400"/>
              <a:buFont typeface="Calibri"/>
              <a:buNone/>
            </a:pPr>
            <a:r>
              <a:rPr lang="es-MX" sz="2400" b="1">
                <a:latin typeface="Calibri"/>
                <a:ea typeface="Calibri"/>
                <a:cs typeface="Calibri"/>
                <a:sym typeface="Calibri"/>
              </a:rPr>
              <a:t>CONTENIDO:</a:t>
            </a:r>
            <a:endParaRPr lang="es-MX" sz="2400" b="1" dirty="0">
              <a:latin typeface="Calibri"/>
              <a:ea typeface="Calibri"/>
              <a:cs typeface="Calibri"/>
              <a:sym typeface="Calibri"/>
            </a:endParaRPr>
          </a:p>
        </p:txBody>
      </p:sp>
      <p:cxnSp>
        <p:nvCxnSpPr>
          <p:cNvPr id="9" name="Google Shape;97;p2">
            <a:extLst>
              <a:ext uri="{FF2B5EF4-FFF2-40B4-BE49-F238E27FC236}">
                <a16:creationId xmlns:a16="http://schemas.microsoft.com/office/drawing/2014/main" id="{266C9DF8-0047-413C-BBBD-72C7E4C1F6DF}"/>
              </a:ext>
            </a:extLst>
          </p:cNvPr>
          <p:cNvCxnSpPr/>
          <p:nvPr/>
        </p:nvCxnSpPr>
        <p:spPr>
          <a:xfrm>
            <a:off x="2936776" y="3556658"/>
            <a:ext cx="5889228" cy="0"/>
          </a:xfrm>
          <a:prstGeom prst="straightConnector1">
            <a:avLst/>
          </a:prstGeom>
          <a:noFill/>
          <a:ln w="9525" cap="flat" cmpd="sng">
            <a:solidFill>
              <a:schemeClr val="accent1"/>
            </a:solidFill>
            <a:prstDash val="solid"/>
            <a:miter lim="800000"/>
            <a:headEnd type="none" w="sm" len="sm"/>
            <a:tailEnd type="none" w="sm" len="sm"/>
          </a:ln>
        </p:spPr>
      </p:cxnSp>
      <p:sp>
        <p:nvSpPr>
          <p:cNvPr id="10" name="Google Shape;98;p2">
            <a:extLst>
              <a:ext uri="{FF2B5EF4-FFF2-40B4-BE49-F238E27FC236}">
                <a16:creationId xmlns:a16="http://schemas.microsoft.com/office/drawing/2014/main" id="{440F2106-3892-4673-81F4-09BEF9A14889}"/>
              </a:ext>
            </a:extLst>
          </p:cNvPr>
          <p:cNvSpPr/>
          <p:nvPr/>
        </p:nvSpPr>
        <p:spPr>
          <a:xfrm>
            <a:off x="2993802" y="3766434"/>
            <a:ext cx="582847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i="0" u="none" strike="noStrike" cap="none" dirty="0">
                <a:solidFill>
                  <a:schemeClr val="dk1"/>
                </a:solidFill>
                <a:latin typeface="Calibri"/>
                <a:ea typeface="Calibri"/>
                <a:cs typeface="Calibri"/>
                <a:sym typeface="Calibri"/>
              </a:rPr>
              <a:t>DIRECCIÓN NACIONAL DE COOPERACIÓN  INTERNACIONAL </a:t>
            </a:r>
            <a:endParaRPr sz="1800" b="0" i="0" u="none" strike="noStrike" cap="none" dirty="0">
              <a:solidFill>
                <a:srgbClr val="0000B8"/>
              </a:solidFill>
              <a:latin typeface="Calibri"/>
              <a:ea typeface="Calibri"/>
              <a:cs typeface="Calibri"/>
              <a:sym typeface="Calibri"/>
            </a:endParaRPr>
          </a:p>
        </p:txBody>
      </p:sp>
      <p:cxnSp>
        <p:nvCxnSpPr>
          <p:cNvPr id="11" name="Google Shape;103;p2">
            <a:extLst>
              <a:ext uri="{FF2B5EF4-FFF2-40B4-BE49-F238E27FC236}">
                <a16:creationId xmlns:a16="http://schemas.microsoft.com/office/drawing/2014/main" id="{01640227-0951-44BE-B2B1-102F39A1A742}"/>
              </a:ext>
            </a:extLst>
          </p:cNvPr>
          <p:cNvCxnSpPr/>
          <p:nvPr/>
        </p:nvCxnSpPr>
        <p:spPr>
          <a:xfrm>
            <a:off x="2943437" y="4245515"/>
            <a:ext cx="5878837" cy="0"/>
          </a:xfrm>
          <a:prstGeom prst="straightConnector1">
            <a:avLst/>
          </a:prstGeom>
          <a:noFill/>
          <a:ln w="9525" cap="flat" cmpd="sng">
            <a:solidFill>
              <a:schemeClr val="accent1"/>
            </a:solidFill>
            <a:prstDash val="solid"/>
            <a:miter lim="800000"/>
            <a:headEnd type="none" w="sm" len="sm"/>
            <a:tailEnd type="none" w="sm" len="sm"/>
          </a:ln>
        </p:spPr>
      </p:cxnSp>
      <p:sp>
        <p:nvSpPr>
          <p:cNvPr id="12" name="Google Shape;105;p2">
            <a:extLst>
              <a:ext uri="{FF2B5EF4-FFF2-40B4-BE49-F238E27FC236}">
                <a16:creationId xmlns:a16="http://schemas.microsoft.com/office/drawing/2014/main" id="{D7390282-DB6D-455A-A492-CFA0907BB72F}"/>
              </a:ext>
            </a:extLst>
          </p:cNvPr>
          <p:cNvSpPr/>
          <p:nvPr/>
        </p:nvSpPr>
        <p:spPr>
          <a:xfrm>
            <a:off x="2303934" y="3684081"/>
            <a:ext cx="541338" cy="539750"/>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13" name="Google Shape;107;p2">
            <a:extLst>
              <a:ext uri="{FF2B5EF4-FFF2-40B4-BE49-F238E27FC236}">
                <a16:creationId xmlns:a16="http://schemas.microsoft.com/office/drawing/2014/main" id="{9A5F3A6F-D9FD-4D6C-9CEE-0D577103F697}"/>
              </a:ext>
            </a:extLst>
          </p:cNvPr>
          <p:cNvSpPr/>
          <p:nvPr/>
        </p:nvSpPr>
        <p:spPr>
          <a:xfrm>
            <a:off x="2943437" y="3028203"/>
            <a:ext cx="57056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i="0" u="none" strike="noStrike" cap="none" dirty="0">
                <a:solidFill>
                  <a:schemeClr val="dk1"/>
                </a:solidFill>
                <a:latin typeface="Calibri"/>
                <a:ea typeface="Calibri"/>
                <a:cs typeface="Calibri"/>
                <a:sym typeface="Calibri"/>
              </a:rPr>
              <a:t>DIRECCIÓN NACIONAL DE PLANIFICACIÓN INSTITUCIONAL</a:t>
            </a:r>
            <a:endParaRPr sz="1800" b="0" i="0" u="none" strike="noStrike" cap="none" dirty="0">
              <a:solidFill>
                <a:srgbClr val="0000B8"/>
              </a:solidFill>
              <a:latin typeface="Calibri"/>
              <a:ea typeface="Calibri"/>
              <a:cs typeface="Calibri"/>
              <a:sym typeface="Calibri"/>
            </a:endParaRPr>
          </a:p>
        </p:txBody>
      </p:sp>
      <p:sp>
        <p:nvSpPr>
          <p:cNvPr id="14" name="Google Shape;109;p2">
            <a:extLst>
              <a:ext uri="{FF2B5EF4-FFF2-40B4-BE49-F238E27FC236}">
                <a16:creationId xmlns:a16="http://schemas.microsoft.com/office/drawing/2014/main" id="{FC10DF3B-0BF0-4B68-8FA3-647A4F609D1A}"/>
              </a:ext>
            </a:extLst>
          </p:cNvPr>
          <p:cNvSpPr/>
          <p:nvPr/>
        </p:nvSpPr>
        <p:spPr>
          <a:xfrm>
            <a:off x="2322984" y="1797070"/>
            <a:ext cx="541784" cy="504403"/>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cxnSp>
        <p:nvCxnSpPr>
          <p:cNvPr id="15" name="Google Shape;111;p2">
            <a:extLst>
              <a:ext uri="{FF2B5EF4-FFF2-40B4-BE49-F238E27FC236}">
                <a16:creationId xmlns:a16="http://schemas.microsoft.com/office/drawing/2014/main" id="{8ED4FDF7-B943-448E-8517-2F2CCEBE57F5}"/>
              </a:ext>
            </a:extLst>
          </p:cNvPr>
          <p:cNvCxnSpPr>
            <a:cxnSpLocks/>
          </p:cNvCxnSpPr>
          <p:nvPr/>
        </p:nvCxnSpPr>
        <p:spPr>
          <a:xfrm>
            <a:off x="2962595" y="2958950"/>
            <a:ext cx="5806829" cy="0"/>
          </a:xfrm>
          <a:prstGeom prst="straightConnector1">
            <a:avLst/>
          </a:prstGeom>
          <a:noFill/>
          <a:ln w="9525" cap="flat" cmpd="sng">
            <a:solidFill>
              <a:schemeClr val="accent1"/>
            </a:solidFill>
            <a:prstDash val="solid"/>
            <a:miter lim="800000"/>
            <a:headEnd type="none" w="sm" len="sm"/>
            <a:tailEnd type="none" w="sm" len="sm"/>
          </a:ln>
        </p:spPr>
      </p:cxnSp>
      <p:sp>
        <p:nvSpPr>
          <p:cNvPr id="16" name="Google Shape;113;p2">
            <a:extLst>
              <a:ext uri="{FF2B5EF4-FFF2-40B4-BE49-F238E27FC236}">
                <a16:creationId xmlns:a16="http://schemas.microsoft.com/office/drawing/2014/main" id="{E91AAEC8-CA38-4525-A378-4C8A7D1BF3BE}"/>
              </a:ext>
            </a:extLst>
          </p:cNvPr>
          <p:cNvSpPr/>
          <p:nvPr/>
        </p:nvSpPr>
        <p:spPr>
          <a:xfrm>
            <a:off x="2315047" y="3028203"/>
            <a:ext cx="549721" cy="539700"/>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17" name="Google Shape;116;p2">
            <a:extLst>
              <a:ext uri="{FF2B5EF4-FFF2-40B4-BE49-F238E27FC236}">
                <a16:creationId xmlns:a16="http://schemas.microsoft.com/office/drawing/2014/main" id="{C0FF51D0-6822-4678-BFB7-D41BF52BB568}"/>
              </a:ext>
            </a:extLst>
          </p:cNvPr>
          <p:cNvSpPr/>
          <p:nvPr/>
        </p:nvSpPr>
        <p:spPr>
          <a:xfrm>
            <a:off x="2962595" y="2448692"/>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i="0" u="none" strike="noStrike" cap="none" dirty="0">
                <a:solidFill>
                  <a:schemeClr val="dk1"/>
                </a:solidFill>
                <a:latin typeface="Calibri"/>
                <a:ea typeface="Calibri"/>
                <a:cs typeface="Calibri"/>
                <a:sym typeface="Calibri"/>
              </a:rPr>
              <a:t>DIRECCIÓN NACIONAL ADMINISTRATIVA FINANCIERA</a:t>
            </a:r>
            <a:endParaRPr sz="1800" dirty="0">
              <a:solidFill>
                <a:schemeClr val="dk1"/>
              </a:solidFill>
              <a:latin typeface="Calibri"/>
              <a:ea typeface="Calibri"/>
              <a:cs typeface="Calibri"/>
              <a:sym typeface="Calibri"/>
            </a:endParaRPr>
          </a:p>
        </p:txBody>
      </p:sp>
      <p:sp>
        <p:nvSpPr>
          <p:cNvPr id="18" name="Google Shape;117;p2">
            <a:extLst>
              <a:ext uri="{FF2B5EF4-FFF2-40B4-BE49-F238E27FC236}">
                <a16:creationId xmlns:a16="http://schemas.microsoft.com/office/drawing/2014/main" id="{4DD30452-56ED-48F4-AAD7-AEFE3D0C1D38}"/>
              </a:ext>
            </a:extLst>
          </p:cNvPr>
          <p:cNvSpPr/>
          <p:nvPr/>
        </p:nvSpPr>
        <p:spPr>
          <a:xfrm>
            <a:off x="2962595" y="4428127"/>
            <a:ext cx="46214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DIRECCIÓN NACIONAL DE ASESORÍA JURÍDICA </a:t>
            </a:r>
            <a:endParaRPr/>
          </a:p>
        </p:txBody>
      </p:sp>
      <p:cxnSp>
        <p:nvCxnSpPr>
          <p:cNvPr id="19" name="Google Shape;118;p2">
            <a:extLst>
              <a:ext uri="{FF2B5EF4-FFF2-40B4-BE49-F238E27FC236}">
                <a16:creationId xmlns:a16="http://schemas.microsoft.com/office/drawing/2014/main" id="{CFF192AB-82F9-4ADA-9D80-E1A1F45EB844}"/>
              </a:ext>
            </a:extLst>
          </p:cNvPr>
          <p:cNvCxnSpPr/>
          <p:nvPr/>
        </p:nvCxnSpPr>
        <p:spPr>
          <a:xfrm>
            <a:off x="2911246" y="4953780"/>
            <a:ext cx="5878837" cy="0"/>
          </a:xfrm>
          <a:prstGeom prst="straightConnector1">
            <a:avLst/>
          </a:prstGeom>
          <a:noFill/>
          <a:ln w="9525" cap="flat" cmpd="sng">
            <a:solidFill>
              <a:schemeClr val="accent1"/>
            </a:solidFill>
            <a:prstDash val="solid"/>
            <a:miter lim="800000"/>
            <a:headEnd type="none" w="sm" len="sm"/>
            <a:tailEnd type="none" w="sm" len="sm"/>
          </a:ln>
        </p:spPr>
      </p:cxnSp>
      <p:sp>
        <p:nvSpPr>
          <p:cNvPr id="20" name="Google Shape;120;p2">
            <a:extLst>
              <a:ext uri="{FF2B5EF4-FFF2-40B4-BE49-F238E27FC236}">
                <a16:creationId xmlns:a16="http://schemas.microsoft.com/office/drawing/2014/main" id="{D3BF7EC7-577F-4DF6-9F28-1BDFCE4B00D5}"/>
              </a:ext>
            </a:extLst>
          </p:cNvPr>
          <p:cNvSpPr/>
          <p:nvPr/>
        </p:nvSpPr>
        <p:spPr>
          <a:xfrm>
            <a:off x="2314818" y="4342918"/>
            <a:ext cx="541338" cy="539750"/>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p:txBody>
      </p:sp>
      <p:sp>
        <p:nvSpPr>
          <p:cNvPr id="21" name="Google Shape;122;p2">
            <a:extLst>
              <a:ext uri="{FF2B5EF4-FFF2-40B4-BE49-F238E27FC236}">
                <a16:creationId xmlns:a16="http://schemas.microsoft.com/office/drawing/2014/main" id="{6AF92539-452F-481B-BC7A-4E57151D82B3}"/>
              </a:ext>
            </a:extLst>
          </p:cNvPr>
          <p:cNvSpPr/>
          <p:nvPr/>
        </p:nvSpPr>
        <p:spPr>
          <a:xfrm>
            <a:off x="2993802" y="5074301"/>
            <a:ext cx="502148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a:solidFill>
                  <a:schemeClr val="dk1"/>
                </a:solidFill>
                <a:latin typeface="Calibri"/>
                <a:ea typeface="Calibri"/>
                <a:cs typeface="Calibri"/>
                <a:sym typeface="Calibri"/>
              </a:rPr>
              <a:t>COORDINACIÓN DE COMUNICACIÓN SOCIAL</a:t>
            </a:r>
            <a:endParaRPr dirty="0"/>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cxnSp>
        <p:nvCxnSpPr>
          <p:cNvPr id="22" name="Google Shape;123;p2">
            <a:extLst>
              <a:ext uri="{FF2B5EF4-FFF2-40B4-BE49-F238E27FC236}">
                <a16:creationId xmlns:a16="http://schemas.microsoft.com/office/drawing/2014/main" id="{569728E9-AB11-4CF4-B72E-DCDEC45E83FB}"/>
              </a:ext>
            </a:extLst>
          </p:cNvPr>
          <p:cNvCxnSpPr/>
          <p:nvPr/>
        </p:nvCxnSpPr>
        <p:spPr>
          <a:xfrm>
            <a:off x="2871827" y="5520985"/>
            <a:ext cx="5878837" cy="0"/>
          </a:xfrm>
          <a:prstGeom prst="straightConnector1">
            <a:avLst/>
          </a:prstGeom>
          <a:noFill/>
          <a:ln w="9525" cap="flat" cmpd="sng">
            <a:solidFill>
              <a:schemeClr val="accent1"/>
            </a:solidFill>
            <a:prstDash val="solid"/>
            <a:miter lim="800000"/>
            <a:headEnd type="none" w="sm" len="sm"/>
            <a:tailEnd type="none" w="sm" len="sm"/>
          </a:ln>
        </p:spPr>
      </p:cxnSp>
      <p:sp>
        <p:nvSpPr>
          <p:cNvPr id="23" name="Google Shape;125;p2">
            <a:extLst>
              <a:ext uri="{FF2B5EF4-FFF2-40B4-BE49-F238E27FC236}">
                <a16:creationId xmlns:a16="http://schemas.microsoft.com/office/drawing/2014/main" id="{C299B9BE-2466-4425-B05A-C78F2AB837CD}"/>
              </a:ext>
            </a:extLst>
          </p:cNvPr>
          <p:cNvSpPr/>
          <p:nvPr/>
        </p:nvSpPr>
        <p:spPr>
          <a:xfrm>
            <a:off x="2312470" y="4959551"/>
            <a:ext cx="541338" cy="539750"/>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p:txBody>
      </p:sp>
      <p:sp>
        <p:nvSpPr>
          <p:cNvPr id="24" name="Google Shape;127;p2">
            <a:extLst>
              <a:ext uri="{FF2B5EF4-FFF2-40B4-BE49-F238E27FC236}">
                <a16:creationId xmlns:a16="http://schemas.microsoft.com/office/drawing/2014/main" id="{E7746F11-0DBD-4F76-87E5-F80B7274EB1F}"/>
              </a:ext>
            </a:extLst>
          </p:cNvPr>
          <p:cNvSpPr/>
          <p:nvPr/>
        </p:nvSpPr>
        <p:spPr>
          <a:xfrm>
            <a:off x="2943437" y="5720632"/>
            <a:ext cx="34381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chemeClr val="dk1"/>
                </a:solidFill>
                <a:latin typeface="Calibri"/>
                <a:ea typeface="Calibri"/>
                <a:cs typeface="Calibri"/>
                <a:sym typeface="Calibri"/>
              </a:rPr>
              <a:t>UNIDADES TÉCNICAS REGIONALES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cxnSp>
        <p:nvCxnSpPr>
          <p:cNvPr id="25" name="Google Shape;128;p2">
            <a:extLst>
              <a:ext uri="{FF2B5EF4-FFF2-40B4-BE49-F238E27FC236}">
                <a16:creationId xmlns:a16="http://schemas.microsoft.com/office/drawing/2014/main" id="{93E421E6-EE41-4BE5-B8A0-6176AFCD82C2}"/>
              </a:ext>
            </a:extLst>
          </p:cNvPr>
          <p:cNvCxnSpPr/>
          <p:nvPr/>
        </p:nvCxnSpPr>
        <p:spPr>
          <a:xfrm>
            <a:off x="2887748" y="6145897"/>
            <a:ext cx="5878837" cy="0"/>
          </a:xfrm>
          <a:prstGeom prst="straightConnector1">
            <a:avLst/>
          </a:prstGeom>
          <a:noFill/>
          <a:ln w="9525" cap="flat" cmpd="sng">
            <a:solidFill>
              <a:schemeClr val="accent1"/>
            </a:solidFill>
            <a:prstDash val="solid"/>
            <a:miter lim="800000"/>
            <a:headEnd type="none" w="sm" len="sm"/>
            <a:tailEnd type="none" w="sm" len="sm"/>
          </a:ln>
        </p:spPr>
      </p:cxnSp>
      <p:sp>
        <p:nvSpPr>
          <p:cNvPr id="26" name="Google Shape;130;p2">
            <a:extLst>
              <a:ext uri="{FF2B5EF4-FFF2-40B4-BE49-F238E27FC236}">
                <a16:creationId xmlns:a16="http://schemas.microsoft.com/office/drawing/2014/main" id="{6FD975BE-B75A-4C94-9D28-7D6CF9D76218}"/>
              </a:ext>
            </a:extLst>
          </p:cNvPr>
          <p:cNvSpPr/>
          <p:nvPr/>
        </p:nvSpPr>
        <p:spPr>
          <a:xfrm>
            <a:off x="2299804" y="5609177"/>
            <a:ext cx="541338" cy="539750"/>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p:txBody>
      </p:sp>
      <p:sp>
        <p:nvSpPr>
          <p:cNvPr id="27" name="Google Shape;109;p2">
            <a:extLst>
              <a:ext uri="{FF2B5EF4-FFF2-40B4-BE49-F238E27FC236}">
                <a16:creationId xmlns:a16="http://schemas.microsoft.com/office/drawing/2014/main" id="{A2D8C973-970F-4246-902D-50279B783DDE}"/>
              </a:ext>
            </a:extLst>
          </p:cNvPr>
          <p:cNvSpPr/>
          <p:nvPr/>
        </p:nvSpPr>
        <p:spPr>
          <a:xfrm>
            <a:off x="2346798" y="2435240"/>
            <a:ext cx="541784" cy="504403"/>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cxnSp>
        <p:nvCxnSpPr>
          <p:cNvPr id="28" name="Google Shape;111;p2">
            <a:extLst>
              <a:ext uri="{FF2B5EF4-FFF2-40B4-BE49-F238E27FC236}">
                <a16:creationId xmlns:a16="http://schemas.microsoft.com/office/drawing/2014/main" id="{9EB8D28C-4AA3-45E4-BEB3-FF1B299B0553}"/>
              </a:ext>
            </a:extLst>
          </p:cNvPr>
          <p:cNvCxnSpPr>
            <a:cxnSpLocks/>
          </p:cNvCxnSpPr>
          <p:nvPr/>
        </p:nvCxnSpPr>
        <p:spPr>
          <a:xfrm>
            <a:off x="2986409" y="2325543"/>
            <a:ext cx="5806829" cy="0"/>
          </a:xfrm>
          <a:prstGeom prst="straightConnector1">
            <a:avLst/>
          </a:prstGeom>
          <a:noFill/>
          <a:ln w="9525" cap="flat" cmpd="sng">
            <a:solidFill>
              <a:schemeClr val="accent1"/>
            </a:solidFill>
            <a:prstDash val="solid"/>
            <a:miter lim="800000"/>
            <a:headEnd type="none" w="sm" len="sm"/>
            <a:tailEnd type="none" w="sm" len="sm"/>
          </a:ln>
        </p:spPr>
      </p:cxnSp>
      <p:sp>
        <p:nvSpPr>
          <p:cNvPr id="29" name="Google Shape;116;p2">
            <a:extLst>
              <a:ext uri="{FF2B5EF4-FFF2-40B4-BE49-F238E27FC236}">
                <a16:creationId xmlns:a16="http://schemas.microsoft.com/office/drawing/2014/main" id="{5844E89A-26DA-449F-A2D4-DCB5E1C4E701}"/>
              </a:ext>
            </a:extLst>
          </p:cNvPr>
          <p:cNvSpPr/>
          <p:nvPr/>
        </p:nvSpPr>
        <p:spPr>
          <a:xfrm>
            <a:off x="2986409" y="1829770"/>
            <a:ext cx="60960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a:solidFill>
                  <a:schemeClr val="dk1"/>
                </a:solidFill>
                <a:latin typeface="Calibri"/>
                <a:ea typeface="Calibri"/>
                <a:cs typeface="Calibri"/>
                <a:sym typeface="Calibri"/>
              </a:rPr>
              <a:t>COE NACIONAL</a:t>
            </a:r>
            <a:endParaRPr sz="1800" dirty="0">
              <a:solidFill>
                <a:schemeClr val="dk1"/>
              </a:solidFill>
              <a:latin typeface="Calibri"/>
              <a:ea typeface="Calibri"/>
              <a:cs typeface="Calibri"/>
              <a:sym typeface="Calibri"/>
            </a:endParaRPr>
          </a:p>
        </p:txBody>
      </p:sp>
      <p:sp>
        <p:nvSpPr>
          <p:cNvPr id="30" name="Google Shape;109;p2">
            <a:extLst>
              <a:ext uri="{FF2B5EF4-FFF2-40B4-BE49-F238E27FC236}">
                <a16:creationId xmlns:a16="http://schemas.microsoft.com/office/drawing/2014/main" id="{E9A610F1-2133-4E93-9CC8-09C36BA52547}"/>
              </a:ext>
            </a:extLst>
          </p:cNvPr>
          <p:cNvSpPr/>
          <p:nvPr/>
        </p:nvSpPr>
        <p:spPr>
          <a:xfrm>
            <a:off x="2326598" y="1221371"/>
            <a:ext cx="541784" cy="504403"/>
          </a:xfrm>
          <a:prstGeom prst="ellipse">
            <a:avLst/>
          </a:prstGeom>
          <a:gradFill>
            <a:gsLst>
              <a:gs pos="0">
                <a:srgbClr val="B3B7C5"/>
              </a:gs>
              <a:gs pos="100000">
                <a:srgbClr val="1840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31" name="Google Shape;116;p2">
            <a:extLst>
              <a:ext uri="{FF2B5EF4-FFF2-40B4-BE49-F238E27FC236}">
                <a16:creationId xmlns:a16="http://schemas.microsoft.com/office/drawing/2014/main" id="{9E5606A7-E7BB-4FE4-BF6E-D71B449BDE22}"/>
              </a:ext>
            </a:extLst>
          </p:cNvPr>
          <p:cNvSpPr/>
          <p:nvPr/>
        </p:nvSpPr>
        <p:spPr>
          <a:xfrm>
            <a:off x="2961447" y="1253884"/>
            <a:ext cx="60960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a:solidFill>
                  <a:schemeClr val="dk1"/>
                </a:solidFill>
                <a:latin typeface="Calibri"/>
                <a:ea typeface="Calibri"/>
                <a:cs typeface="Calibri"/>
                <a:sym typeface="Calibri"/>
              </a:rPr>
              <a:t>GESTIÓN POLÍTICA </a:t>
            </a:r>
            <a:endParaRPr sz="1800" dirty="0">
              <a:solidFill>
                <a:schemeClr val="dk1"/>
              </a:solidFill>
              <a:latin typeface="Calibri"/>
              <a:ea typeface="Calibri"/>
              <a:cs typeface="Calibri"/>
              <a:sym typeface="Calibri"/>
            </a:endParaRPr>
          </a:p>
        </p:txBody>
      </p:sp>
      <p:cxnSp>
        <p:nvCxnSpPr>
          <p:cNvPr id="32" name="Google Shape;111;p2">
            <a:extLst>
              <a:ext uri="{FF2B5EF4-FFF2-40B4-BE49-F238E27FC236}">
                <a16:creationId xmlns:a16="http://schemas.microsoft.com/office/drawing/2014/main" id="{F7B6E7C2-8F9F-4EBE-8929-9294D2C2DDB9}"/>
              </a:ext>
            </a:extLst>
          </p:cNvPr>
          <p:cNvCxnSpPr/>
          <p:nvPr/>
        </p:nvCxnSpPr>
        <p:spPr>
          <a:xfrm>
            <a:off x="2967353" y="1734991"/>
            <a:ext cx="5806829" cy="0"/>
          </a:xfrm>
          <a:prstGeom prst="straightConnector1">
            <a:avLst/>
          </a:prstGeom>
          <a:noFill/>
          <a:ln w="95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79030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ardrop 25">
            <a:extLst>
              <a:ext uri="{FF2B5EF4-FFF2-40B4-BE49-F238E27FC236}">
                <a16:creationId xmlns:a16="http://schemas.microsoft.com/office/drawing/2014/main" id="{7E429F99-E557-4849-93DE-3109DB662928}"/>
              </a:ext>
            </a:extLst>
          </p:cNvPr>
          <p:cNvSpPr/>
          <p:nvPr/>
        </p:nvSpPr>
        <p:spPr>
          <a:xfrm rot="2700000">
            <a:off x="8567567" y="2062357"/>
            <a:ext cx="2542671" cy="2542671"/>
          </a:xfrm>
          <a:prstGeom prst="teardrop">
            <a:avLst>
              <a:gd name="adj" fmla="val 92916"/>
            </a:avLst>
          </a:prstGeom>
          <a:solidFill>
            <a:schemeClr val="accent6">
              <a:lumMod val="50000"/>
            </a:schemeClr>
          </a:solidFill>
          <a:ln>
            <a:solidFill>
              <a:schemeClr val="bg1"/>
            </a:solidFill>
          </a:ln>
          <a:effectLst>
            <a:outerShdw blurRad="152400" dist="317500" dir="5400000" sx="90000" sy="-19000" rotWithShape="0">
              <a:prstClr val="black">
                <a:alpha val="15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3" name="Teardrop 28">
            <a:extLst>
              <a:ext uri="{FF2B5EF4-FFF2-40B4-BE49-F238E27FC236}">
                <a16:creationId xmlns:a16="http://schemas.microsoft.com/office/drawing/2014/main" id="{FDC2D07C-754E-409A-931C-E5E857C5BBC4}"/>
              </a:ext>
            </a:extLst>
          </p:cNvPr>
          <p:cNvSpPr/>
          <p:nvPr/>
        </p:nvSpPr>
        <p:spPr>
          <a:xfrm rot="2700000">
            <a:off x="5648517" y="2062355"/>
            <a:ext cx="2542671" cy="2542671"/>
          </a:xfrm>
          <a:prstGeom prst="teardrop">
            <a:avLst>
              <a:gd name="adj" fmla="val 92916"/>
            </a:avLst>
          </a:prstGeom>
          <a:solidFill>
            <a:schemeClr val="accent1">
              <a:lumMod val="50000"/>
            </a:schemeClr>
          </a:solidFill>
          <a:ln>
            <a:solidFill>
              <a:schemeClr val="bg1"/>
            </a:solidFill>
          </a:ln>
          <a:effectLst>
            <a:outerShdw blurRad="152400" dist="317500" dir="5400000" sx="90000" sy="-19000" rotWithShape="0">
              <a:prstClr val="black">
                <a:alpha val="15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3" name="TextBox 27">
            <a:extLst>
              <a:ext uri="{FF2B5EF4-FFF2-40B4-BE49-F238E27FC236}">
                <a16:creationId xmlns:a16="http://schemas.microsoft.com/office/drawing/2014/main" id="{D5BA4676-A3CF-48A7-B71E-EE7BD299B6A7}"/>
              </a:ext>
            </a:extLst>
          </p:cNvPr>
          <p:cNvSpPr txBox="1"/>
          <p:nvPr/>
        </p:nvSpPr>
        <p:spPr>
          <a:xfrm>
            <a:off x="8446833" y="2627522"/>
            <a:ext cx="2693234" cy="1692771"/>
          </a:xfrm>
          <a:prstGeom prst="rect">
            <a:avLst/>
          </a:prstGeom>
          <a:noFill/>
        </p:spPr>
        <p:txBody>
          <a:bodyPr wrap="square" rtlCol="0">
            <a:spAutoFit/>
          </a:bodyPr>
          <a:lstStyle/>
          <a:p>
            <a:pPr marL="285750" indent="-285750">
              <a:buFont typeface="Wingdings" panose="05000000000000000000" pitchFamily="2" charset="2"/>
              <a:buChar char="ü"/>
              <a:defRPr/>
            </a:pPr>
            <a:r>
              <a:rPr lang="es-MX" sz="1300" b="1" dirty="0">
                <a:solidFill>
                  <a:schemeClr val="bg1"/>
                </a:solidFill>
              </a:rPr>
              <a:t>EMERGENCIA SANITARIA COVID 19. NACIONAL. ARTICULACIÓN CON MINISTERIOS Y OTRAS INSTANCIAS.</a:t>
            </a:r>
          </a:p>
          <a:p>
            <a:pPr marL="285750" indent="-285750">
              <a:buFont typeface="Wingdings" panose="05000000000000000000" pitchFamily="2" charset="2"/>
              <a:buChar char="ü"/>
              <a:defRPr/>
            </a:pPr>
            <a:endParaRPr lang="es-MX" sz="1300" b="1" dirty="0">
              <a:solidFill>
                <a:schemeClr val="bg1"/>
              </a:solidFill>
            </a:endParaRPr>
          </a:p>
          <a:p>
            <a:pPr marL="285750" indent="-285750">
              <a:buFont typeface="Wingdings" panose="05000000000000000000" pitchFamily="2" charset="2"/>
              <a:buChar char="ü"/>
              <a:defRPr/>
            </a:pPr>
            <a:r>
              <a:rPr lang="es-MX" sz="1300" b="1" dirty="0">
                <a:solidFill>
                  <a:schemeClr val="bg1"/>
                </a:solidFill>
              </a:rPr>
              <a:t>ASAMBLEA EXTRAORDINARIA DE AME </a:t>
            </a:r>
          </a:p>
          <a:p>
            <a:pPr algn="ctr"/>
            <a:endParaRPr lang="en-US" sz="1300" dirty="0">
              <a:solidFill>
                <a:schemeClr val="bg1"/>
              </a:solidFill>
            </a:endParaRPr>
          </a:p>
        </p:txBody>
      </p:sp>
      <p:sp>
        <p:nvSpPr>
          <p:cNvPr id="54" name="Teardrop 22">
            <a:extLst>
              <a:ext uri="{FF2B5EF4-FFF2-40B4-BE49-F238E27FC236}">
                <a16:creationId xmlns:a16="http://schemas.microsoft.com/office/drawing/2014/main" id="{332ABFB2-9B9C-4AD6-BB4E-31FDA07A88FF}"/>
              </a:ext>
            </a:extLst>
          </p:cNvPr>
          <p:cNvSpPr/>
          <p:nvPr/>
        </p:nvSpPr>
        <p:spPr>
          <a:xfrm rot="2700000">
            <a:off x="2962148" y="2048069"/>
            <a:ext cx="2542671" cy="2542671"/>
          </a:xfrm>
          <a:prstGeom prst="teardrop">
            <a:avLst>
              <a:gd name="adj" fmla="val 92916"/>
            </a:avLst>
          </a:prstGeom>
          <a:solidFill>
            <a:srgbClr val="7030A0"/>
          </a:solidFill>
          <a:ln>
            <a:solidFill>
              <a:schemeClr val="bg1"/>
            </a:solidFill>
          </a:ln>
          <a:effectLst>
            <a:outerShdw blurRad="152400" dist="317500" dir="5400000" sx="90000" sy="-19000" rotWithShape="0">
              <a:prstClr val="black">
                <a:alpha val="15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5" name="TextBox 23">
            <a:extLst>
              <a:ext uri="{FF2B5EF4-FFF2-40B4-BE49-F238E27FC236}">
                <a16:creationId xmlns:a16="http://schemas.microsoft.com/office/drawing/2014/main" id="{273B6A81-122A-4991-8F0F-08D3DB619C2E}"/>
              </a:ext>
            </a:extLst>
          </p:cNvPr>
          <p:cNvSpPr txBox="1"/>
          <p:nvPr/>
        </p:nvSpPr>
        <p:spPr>
          <a:xfrm>
            <a:off x="5075444" y="5062482"/>
            <a:ext cx="1524000" cy="461665"/>
          </a:xfrm>
          <a:prstGeom prst="rect">
            <a:avLst/>
          </a:prstGeom>
          <a:noFill/>
        </p:spPr>
        <p:txBody>
          <a:bodyPr wrap="square" rtlCol="0">
            <a:spAutoFit/>
          </a:bodyPr>
          <a:lstStyle/>
          <a:p>
            <a:pPr algn="ctr"/>
            <a:r>
              <a:rPr lang="en-US" sz="2400" b="1" dirty="0">
                <a:solidFill>
                  <a:schemeClr val="tx1">
                    <a:lumMod val="75000"/>
                    <a:lumOff val="25000"/>
                  </a:schemeClr>
                </a:solidFill>
              </a:rPr>
              <a:t>2020</a:t>
            </a:r>
          </a:p>
        </p:txBody>
      </p:sp>
      <p:sp>
        <p:nvSpPr>
          <p:cNvPr id="56" name="TextBox 24">
            <a:extLst>
              <a:ext uri="{FF2B5EF4-FFF2-40B4-BE49-F238E27FC236}">
                <a16:creationId xmlns:a16="http://schemas.microsoft.com/office/drawing/2014/main" id="{65013EE7-9968-4078-84F6-2E9EAD123D5C}"/>
              </a:ext>
            </a:extLst>
          </p:cNvPr>
          <p:cNvSpPr txBox="1"/>
          <p:nvPr/>
        </p:nvSpPr>
        <p:spPr>
          <a:xfrm>
            <a:off x="5838528" y="2485958"/>
            <a:ext cx="2376786" cy="1708160"/>
          </a:xfrm>
          <a:prstGeom prst="rect">
            <a:avLst/>
          </a:prstGeom>
          <a:noFill/>
        </p:spPr>
        <p:txBody>
          <a:bodyPr wrap="square" rtlCol="0">
            <a:spAutoFit/>
          </a:bodyPr>
          <a:lstStyle/>
          <a:p>
            <a:pPr marL="285750" indent="-285750">
              <a:buFont typeface="Wingdings" panose="05000000000000000000" pitchFamily="2" charset="2"/>
              <a:buChar char="ü"/>
              <a:defRPr/>
            </a:pPr>
            <a:r>
              <a:rPr lang="es-MX" sz="1300" b="1" dirty="0">
                <a:solidFill>
                  <a:schemeClr val="bg1"/>
                </a:solidFill>
              </a:rPr>
              <a:t>EXIGENCIA DE LAS TRANSFERENCIAS Y RECORTES PRESUPUESTARIOS</a:t>
            </a:r>
          </a:p>
          <a:p>
            <a:pPr marL="285750" indent="-285750">
              <a:buFont typeface="Wingdings" panose="05000000000000000000" pitchFamily="2" charset="2"/>
              <a:buChar char="ü"/>
              <a:defRPr/>
            </a:pPr>
            <a:endParaRPr lang="es-MX" sz="1300" b="1" dirty="0">
              <a:solidFill>
                <a:schemeClr val="bg1"/>
              </a:solidFill>
            </a:endParaRPr>
          </a:p>
          <a:p>
            <a:pPr marL="285750" indent="-285750">
              <a:buFont typeface="Wingdings" panose="05000000000000000000" pitchFamily="2" charset="2"/>
              <a:buChar char="ü"/>
              <a:defRPr/>
            </a:pPr>
            <a:r>
              <a:rPr lang="es-MX" sz="1300" b="1" dirty="0">
                <a:solidFill>
                  <a:schemeClr val="bg1"/>
                </a:solidFill>
              </a:rPr>
              <a:t>RECAUDACION TASAS DE RECOLECCION DE BASURA</a:t>
            </a:r>
          </a:p>
          <a:p>
            <a:pPr marL="285750" indent="-285750">
              <a:buFont typeface="Wingdings" panose="05000000000000000000" pitchFamily="2" charset="2"/>
              <a:buChar char="ü"/>
              <a:defRPr/>
            </a:pPr>
            <a:endParaRPr lang="es-MX" sz="1400" b="1" dirty="0">
              <a:solidFill>
                <a:schemeClr val="bg1"/>
              </a:solidFill>
            </a:endParaRPr>
          </a:p>
        </p:txBody>
      </p:sp>
      <p:sp>
        <p:nvSpPr>
          <p:cNvPr id="57" name="Teardrop 8">
            <a:extLst>
              <a:ext uri="{FF2B5EF4-FFF2-40B4-BE49-F238E27FC236}">
                <a16:creationId xmlns:a16="http://schemas.microsoft.com/office/drawing/2014/main" id="{356DEF0C-CFEB-41B7-84D4-CBC108CEF2A5}"/>
              </a:ext>
            </a:extLst>
          </p:cNvPr>
          <p:cNvSpPr/>
          <p:nvPr/>
        </p:nvSpPr>
        <p:spPr>
          <a:xfrm rot="2700000">
            <a:off x="357430" y="2048073"/>
            <a:ext cx="2542671" cy="2542671"/>
          </a:xfrm>
          <a:prstGeom prst="teardrop">
            <a:avLst>
              <a:gd name="adj" fmla="val 92916"/>
            </a:avLst>
          </a:prstGeom>
          <a:solidFill>
            <a:schemeClr val="accent1">
              <a:lumMod val="75000"/>
            </a:schemeClr>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8" name="TextBox 16">
            <a:extLst>
              <a:ext uri="{FF2B5EF4-FFF2-40B4-BE49-F238E27FC236}">
                <a16:creationId xmlns:a16="http://schemas.microsoft.com/office/drawing/2014/main" id="{EEE419E9-521A-4524-9D75-048810EA548E}"/>
              </a:ext>
            </a:extLst>
          </p:cNvPr>
          <p:cNvSpPr txBox="1"/>
          <p:nvPr/>
        </p:nvSpPr>
        <p:spPr>
          <a:xfrm>
            <a:off x="-652425" y="295848"/>
            <a:ext cx="5081528" cy="461665"/>
          </a:xfrm>
          <a:prstGeom prst="rect">
            <a:avLst/>
          </a:prstGeom>
          <a:noFill/>
        </p:spPr>
        <p:txBody>
          <a:bodyPr wrap="square" rtlCol="0">
            <a:spAutoFit/>
          </a:bodyPr>
          <a:lstStyle/>
          <a:p>
            <a:pPr algn="ctr"/>
            <a:r>
              <a:rPr lang="es-MX" sz="2400" b="1" dirty="0">
                <a:latin typeface="Calibri"/>
                <a:ea typeface="Calibri"/>
                <a:cs typeface="Calibri"/>
                <a:sym typeface="Calibri"/>
              </a:rPr>
              <a:t>GESTIÓN POLÍTICA:</a:t>
            </a:r>
            <a:endParaRPr lang="en-US" sz="2400" b="1" spc="300" dirty="0">
              <a:solidFill>
                <a:schemeClr val="tx1">
                  <a:lumMod val="85000"/>
                  <a:lumOff val="15000"/>
                </a:schemeClr>
              </a:solidFill>
              <a:latin typeface="Calibri" panose="020F0502020204030204" pitchFamily="34" charset="0"/>
              <a:cs typeface="Calibri" panose="020F0502020204030204" pitchFamily="34" charset="0"/>
            </a:endParaRPr>
          </a:p>
        </p:txBody>
      </p:sp>
      <p:cxnSp>
        <p:nvCxnSpPr>
          <p:cNvPr id="59" name="Conector recto 58">
            <a:extLst>
              <a:ext uri="{FF2B5EF4-FFF2-40B4-BE49-F238E27FC236}">
                <a16:creationId xmlns:a16="http://schemas.microsoft.com/office/drawing/2014/main" id="{0B98CEDF-C6F0-448A-B6B2-211387E87ABC}"/>
              </a:ext>
            </a:extLst>
          </p:cNvPr>
          <p:cNvCxnSpPr/>
          <p:nvPr/>
        </p:nvCxnSpPr>
        <p:spPr>
          <a:xfrm>
            <a:off x="647747" y="5638918"/>
            <a:ext cx="1041077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0" name="TextBox 6">
            <a:extLst>
              <a:ext uri="{FF2B5EF4-FFF2-40B4-BE49-F238E27FC236}">
                <a16:creationId xmlns:a16="http://schemas.microsoft.com/office/drawing/2014/main" id="{ECB31F16-02DC-4058-909D-72CF71666B37}"/>
              </a:ext>
            </a:extLst>
          </p:cNvPr>
          <p:cNvSpPr txBox="1"/>
          <p:nvPr/>
        </p:nvSpPr>
        <p:spPr>
          <a:xfrm>
            <a:off x="676323" y="2643136"/>
            <a:ext cx="1999949" cy="1292662"/>
          </a:xfrm>
          <a:prstGeom prst="rect">
            <a:avLst/>
          </a:prstGeom>
          <a:noFill/>
        </p:spPr>
        <p:txBody>
          <a:bodyPr wrap="square" rtlCol="0">
            <a:spAutoFit/>
          </a:bodyPr>
          <a:lstStyle/>
          <a:p>
            <a:pPr algn="ctr"/>
            <a:r>
              <a:rPr lang="es-MX" sz="1300" b="1" dirty="0">
                <a:solidFill>
                  <a:schemeClr val="bg1"/>
                </a:solidFill>
              </a:rPr>
              <a:t>COMPETENCIA DE TRANSITO, TRANSPORTE Y MOVILIDAD</a:t>
            </a:r>
            <a:endParaRPr lang="en-US" sz="1300" dirty="0">
              <a:solidFill>
                <a:schemeClr val="bg1"/>
              </a:solidFill>
            </a:endParaRPr>
          </a:p>
          <a:p>
            <a:pPr algn="ctr"/>
            <a:endParaRPr lang="es-MX" sz="1300" dirty="0">
              <a:solidFill>
                <a:schemeClr val="bg1"/>
              </a:solidFill>
              <a:cs typeface="Aparajita" panose="02020603050405020304" pitchFamily="18" charset="0"/>
            </a:endParaRPr>
          </a:p>
          <a:p>
            <a:pPr algn="ctr"/>
            <a:r>
              <a:rPr lang="es-MX" sz="1300" dirty="0">
                <a:solidFill>
                  <a:schemeClr val="bg1"/>
                </a:solidFill>
                <a:cs typeface="Aparajita" panose="02020603050405020304" pitchFamily="18" charset="0"/>
              </a:rPr>
              <a:t>Convenio entre ANT-CNC-MTOP-AME</a:t>
            </a:r>
            <a:endParaRPr lang="en-US" sz="1300" dirty="0">
              <a:solidFill>
                <a:schemeClr val="bg1"/>
              </a:solidFill>
            </a:endParaRPr>
          </a:p>
        </p:txBody>
      </p:sp>
      <p:sp>
        <p:nvSpPr>
          <p:cNvPr id="61" name="TextBox 24">
            <a:extLst>
              <a:ext uri="{FF2B5EF4-FFF2-40B4-BE49-F238E27FC236}">
                <a16:creationId xmlns:a16="http://schemas.microsoft.com/office/drawing/2014/main" id="{60253EF3-B933-4B94-B8B4-1A9CB804403F}"/>
              </a:ext>
            </a:extLst>
          </p:cNvPr>
          <p:cNvSpPr txBox="1"/>
          <p:nvPr/>
        </p:nvSpPr>
        <p:spPr>
          <a:xfrm>
            <a:off x="3228975" y="2724092"/>
            <a:ext cx="2536543" cy="1169551"/>
          </a:xfrm>
          <a:prstGeom prst="rect">
            <a:avLst/>
          </a:prstGeom>
          <a:noFill/>
        </p:spPr>
        <p:txBody>
          <a:bodyPr wrap="square" rtlCol="0">
            <a:spAutoFit/>
          </a:bodyPr>
          <a:lstStyle/>
          <a:p>
            <a:pPr marL="285750" indent="-285750">
              <a:buFont typeface="Wingdings" panose="05000000000000000000" pitchFamily="2" charset="2"/>
              <a:buChar char="ü"/>
            </a:pPr>
            <a:r>
              <a:rPr lang="en-US" sz="1300" b="1" dirty="0">
                <a:solidFill>
                  <a:schemeClr val="bg1"/>
                </a:solidFill>
              </a:rPr>
              <a:t>DEVOLUCIÓN DEL IVA</a:t>
            </a:r>
          </a:p>
          <a:p>
            <a:pPr marL="285750" indent="-285750">
              <a:buFont typeface="Arial" panose="020B0604020202020204" pitchFamily="34" charset="0"/>
              <a:buChar char="•"/>
            </a:pPr>
            <a:endParaRPr lang="en-US" sz="1300" b="1" dirty="0">
              <a:solidFill>
                <a:schemeClr val="bg1"/>
              </a:solidFill>
            </a:endParaRPr>
          </a:p>
          <a:p>
            <a:pPr marL="285750" indent="-285750">
              <a:buFont typeface="Wingdings" panose="05000000000000000000" pitchFamily="2" charset="2"/>
              <a:buChar char="ü"/>
            </a:pPr>
            <a:r>
              <a:rPr lang="en-US" sz="1300" b="1" dirty="0">
                <a:solidFill>
                  <a:schemeClr val="bg1"/>
                </a:solidFill>
              </a:rPr>
              <a:t>PLANES DE DESARROLLO Y DE USO  DE GESTIÓN DE SUELO</a:t>
            </a:r>
          </a:p>
          <a:p>
            <a:pPr algn="ctr"/>
            <a:r>
              <a:rPr lang="en-US" dirty="0">
                <a:solidFill>
                  <a:schemeClr val="bg1"/>
                </a:solidFill>
              </a:rPr>
              <a:t>	</a:t>
            </a:r>
          </a:p>
        </p:txBody>
      </p:sp>
      <p:pic>
        <p:nvPicPr>
          <p:cNvPr id="64" name="Imagen 63">
            <a:extLst>
              <a:ext uri="{FF2B5EF4-FFF2-40B4-BE49-F238E27FC236}">
                <a16:creationId xmlns:a16="http://schemas.microsoft.com/office/drawing/2014/main" id="{3ECB5BDE-C293-4932-AF51-34579CD41971}"/>
              </a:ext>
            </a:extLst>
          </p:cNvPr>
          <p:cNvPicPr>
            <a:picLocks noChangeAspect="1"/>
          </p:cNvPicPr>
          <p:nvPr/>
        </p:nvPicPr>
        <p:blipFill>
          <a:blip r:embed="rId2"/>
          <a:stretch>
            <a:fillRect/>
          </a:stretch>
        </p:blipFill>
        <p:spPr>
          <a:xfrm>
            <a:off x="18661" y="6273903"/>
            <a:ext cx="12171095" cy="584097"/>
          </a:xfrm>
          <a:prstGeom prst="rect">
            <a:avLst/>
          </a:prstGeom>
        </p:spPr>
      </p:pic>
      <p:pic>
        <p:nvPicPr>
          <p:cNvPr id="65" name="Imagen 64">
            <a:extLst>
              <a:ext uri="{FF2B5EF4-FFF2-40B4-BE49-F238E27FC236}">
                <a16:creationId xmlns:a16="http://schemas.microsoft.com/office/drawing/2014/main" id="{FAB168A6-58DE-4C13-9B85-0709144E6498}"/>
              </a:ext>
            </a:extLst>
          </p:cNvPr>
          <p:cNvPicPr>
            <a:picLocks noChangeAspect="1"/>
          </p:cNvPicPr>
          <p:nvPr/>
        </p:nvPicPr>
        <p:blipFill>
          <a:blip r:embed="rId3"/>
          <a:stretch>
            <a:fillRect/>
          </a:stretch>
        </p:blipFill>
        <p:spPr>
          <a:xfrm>
            <a:off x="10690577" y="21451"/>
            <a:ext cx="1480517" cy="932929"/>
          </a:xfrm>
          <a:prstGeom prst="rect">
            <a:avLst/>
          </a:prstGeom>
        </p:spPr>
      </p:pic>
    </p:spTree>
    <p:extLst>
      <p:ext uri="{BB962C8B-B14F-4D97-AF65-F5344CB8AC3E}">
        <p14:creationId xmlns:p14="http://schemas.microsoft.com/office/powerpoint/2010/main" val="135367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546">
            <a:extLst>
              <a:ext uri="{FF2B5EF4-FFF2-40B4-BE49-F238E27FC236}">
                <a16:creationId xmlns:a16="http://schemas.microsoft.com/office/drawing/2014/main" id="{2571914D-983C-4E16-A413-AA9CAF022ACB}"/>
              </a:ext>
            </a:extLst>
          </p:cNvPr>
          <p:cNvSpPr>
            <a:spLocks noChangeAspect="1"/>
          </p:cNvSpPr>
          <p:nvPr/>
        </p:nvSpPr>
        <p:spPr>
          <a:xfrm>
            <a:off x="4144869" y="511175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9" name="Shape 2550">
            <a:extLst>
              <a:ext uri="{FF2B5EF4-FFF2-40B4-BE49-F238E27FC236}">
                <a16:creationId xmlns:a16="http://schemas.microsoft.com/office/drawing/2014/main" id="{268BF81E-A427-45C5-B437-0C8766EDC809}"/>
              </a:ext>
            </a:extLst>
          </p:cNvPr>
          <p:cNvSpPr>
            <a:spLocks noChangeAspect="1"/>
          </p:cNvSpPr>
          <p:nvPr/>
        </p:nvSpPr>
        <p:spPr>
          <a:xfrm>
            <a:off x="5955732" y="19483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pic>
        <p:nvPicPr>
          <p:cNvPr id="2" name="Imagen 1">
            <a:extLst>
              <a:ext uri="{FF2B5EF4-FFF2-40B4-BE49-F238E27FC236}">
                <a16:creationId xmlns:a16="http://schemas.microsoft.com/office/drawing/2014/main" id="{09B3383D-1908-4ED0-ADA2-9AE458790B9C}"/>
              </a:ext>
            </a:extLst>
          </p:cNvPr>
          <p:cNvPicPr>
            <a:picLocks noChangeAspect="1"/>
          </p:cNvPicPr>
          <p:nvPr/>
        </p:nvPicPr>
        <p:blipFill>
          <a:blip r:embed="rId2"/>
          <a:stretch>
            <a:fillRect/>
          </a:stretch>
        </p:blipFill>
        <p:spPr>
          <a:xfrm>
            <a:off x="18661" y="6273903"/>
            <a:ext cx="12171095" cy="584097"/>
          </a:xfrm>
          <a:prstGeom prst="rect">
            <a:avLst/>
          </a:prstGeom>
        </p:spPr>
      </p:pic>
      <p:pic>
        <p:nvPicPr>
          <p:cNvPr id="4" name="Imagen 3">
            <a:extLst>
              <a:ext uri="{FF2B5EF4-FFF2-40B4-BE49-F238E27FC236}">
                <a16:creationId xmlns:a16="http://schemas.microsoft.com/office/drawing/2014/main" id="{B3B4962E-DF6B-4AB6-BD70-97E827EFE26E}"/>
              </a:ext>
            </a:extLst>
          </p:cNvPr>
          <p:cNvPicPr>
            <a:picLocks noChangeAspect="1"/>
          </p:cNvPicPr>
          <p:nvPr/>
        </p:nvPicPr>
        <p:blipFill>
          <a:blip r:embed="rId3"/>
          <a:stretch>
            <a:fillRect/>
          </a:stretch>
        </p:blipFill>
        <p:spPr>
          <a:xfrm>
            <a:off x="10690577" y="21451"/>
            <a:ext cx="1480517" cy="932929"/>
          </a:xfrm>
          <a:prstGeom prst="rect">
            <a:avLst/>
          </a:prstGeom>
        </p:spPr>
      </p:pic>
      <p:cxnSp>
        <p:nvCxnSpPr>
          <p:cNvPr id="23" name="Elbow Connector 80">
            <a:extLst>
              <a:ext uri="{FF2B5EF4-FFF2-40B4-BE49-F238E27FC236}">
                <a16:creationId xmlns:a16="http://schemas.microsoft.com/office/drawing/2014/main" id="{580A3B8A-552E-4BBD-B257-3C9E76295E38}"/>
              </a:ext>
            </a:extLst>
          </p:cNvPr>
          <p:cNvCxnSpPr/>
          <p:nvPr/>
        </p:nvCxnSpPr>
        <p:spPr>
          <a:xfrm rot="16200000" flipV="1">
            <a:off x="6499325" y="2596655"/>
            <a:ext cx="2574331" cy="2562622"/>
          </a:xfrm>
          <a:prstGeom prst="bentConnector3">
            <a:avLst>
              <a:gd name="adj1" fmla="val -44128"/>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Oval 4">
            <a:extLst>
              <a:ext uri="{FF2B5EF4-FFF2-40B4-BE49-F238E27FC236}">
                <a16:creationId xmlns:a16="http://schemas.microsoft.com/office/drawing/2014/main" id="{E8E51B11-7736-4C4A-B0D8-A1F4269C544A}"/>
              </a:ext>
            </a:extLst>
          </p:cNvPr>
          <p:cNvSpPr/>
          <p:nvPr/>
        </p:nvSpPr>
        <p:spPr>
          <a:xfrm>
            <a:off x="4899660" y="4146756"/>
            <a:ext cx="2392680" cy="685800"/>
          </a:xfrm>
          <a:prstGeom prst="ellipse">
            <a:avLst/>
          </a:prstGeom>
          <a:gradFill flip="none" rotWithShape="1">
            <a:gsLst>
              <a:gs pos="0">
                <a:schemeClr val="bg1">
                  <a:lumMod val="5000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60">
            <a:extLst>
              <a:ext uri="{FF2B5EF4-FFF2-40B4-BE49-F238E27FC236}">
                <a16:creationId xmlns:a16="http://schemas.microsoft.com/office/drawing/2014/main" id="{59CDE14B-8D3C-4137-A56D-86E81AAE9F26}"/>
              </a:ext>
            </a:extLst>
          </p:cNvPr>
          <p:cNvCxnSpPr/>
          <p:nvPr/>
        </p:nvCxnSpPr>
        <p:spPr>
          <a:xfrm rot="5400000" flipH="1" flipV="1">
            <a:off x="3049474" y="2529587"/>
            <a:ext cx="2711295" cy="2619770"/>
          </a:xfrm>
          <a:prstGeom prst="bentConnector3">
            <a:avLst>
              <a:gd name="adj1" fmla="val -40497"/>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52">
            <a:extLst>
              <a:ext uri="{FF2B5EF4-FFF2-40B4-BE49-F238E27FC236}">
                <a16:creationId xmlns:a16="http://schemas.microsoft.com/office/drawing/2014/main" id="{52904590-1C02-4692-8732-E17A8211B19F}"/>
              </a:ext>
            </a:extLst>
          </p:cNvPr>
          <p:cNvCxnSpPr/>
          <p:nvPr/>
        </p:nvCxnSpPr>
        <p:spPr>
          <a:xfrm rot="10800000" flipV="1">
            <a:off x="6629400" y="3019731"/>
            <a:ext cx="3276600" cy="1247469"/>
          </a:xfrm>
          <a:prstGeom prst="bentConnector3">
            <a:avLst>
              <a:gd name="adj1" fmla="val -863"/>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44">
            <a:extLst>
              <a:ext uri="{FF2B5EF4-FFF2-40B4-BE49-F238E27FC236}">
                <a16:creationId xmlns:a16="http://schemas.microsoft.com/office/drawing/2014/main" id="{C27B34F0-EC88-4FF6-891F-FDAB23157A9C}"/>
              </a:ext>
            </a:extLst>
          </p:cNvPr>
          <p:cNvCxnSpPr/>
          <p:nvPr/>
        </p:nvCxnSpPr>
        <p:spPr>
          <a:xfrm>
            <a:off x="2086294" y="3019732"/>
            <a:ext cx="3628707" cy="1247469"/>
          </a:xfrm>
          <a:prstGeom prst="bentConnector3">
            <a:avLst>
              <a:gd name="adj1" fmla="val 415"/>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3">
            <a:extLst>
              <a:ext uri="{FF2B5EF4-FFF2-40B4-BE49-F238E27FC236}">
                <a16:creationId xmlns:a16="http://schemas.microsoft.com/office/drawing/2014/main" id="{B112E170-DB83-4380-8982-AB07FE0D7884}"/>
              </a:ext>
            </a:extLst>
          </p:cNvPr>
          <p:cNvCxnSpPr/>
          <p:nvPr/>
        </p:nvCxnSpPr>
        <p:spPr>
          <a:xfrm rot="5400000">
            <a:off x="7224866" y="763977"/>
            <a:ext cx="1247468" cy="2438400"/>
          </a:xfrm>
          <a:prstGeom prst="bentConnector2">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13">
            <a:extLst>
              <a:ext uri="{FF2B5EF4-FFF2-40B4-BE49-F238E27FC236}">
                <a16:creationId xmlns:a16="http://schemas.microsoft.com/office/drawing/2014/main" id="{04BE44F1-8555-45FB-BE33-3DB5A2D70BFA}"/>
              </a:ext>
            </a:extLst>
          </p:cNvPr>
          <p:cNvCxnSpPr/>
          <p:nvPr/>
        </p:nvCxnSpPr>
        <p:spPr>
          <a:xfrm rot="16200000" flipH="1">
            <a:off x="3837474" y="729385"/>
            <a:ext cx="1247468" cy="2507584"/>
          </a:xfrm>
          <a:prstGeom prst="bentConnector2">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Oval 5">
            <a:extLst>
              <a:ext uri="{FF2B5EF4-FFF2-40B4-BE49-F238E27FC236}">
                <a16:creationId xmlns:a16="http://schemas.microsoft.com/office/drawing/2014/main" id="{79A72530-5496-4DDB-ABAE-CDA674F29ABA}"/>
              </a:ext>
            </a:extLst>
          </p:cNvPr>
          <p:cNvSpPr/>
          <p:nvPr/>
        </p:nvSpPr>
        <p:spPr>
          <a:xfrm>
            <a:off x="5172075" y="2547936"/>
            <a:ext cx="2118664" cy="1676400"/>
          </a:xfrm>
          <a:prstGeom prst="ellipse">
            <a:avLst/>
          </a:prstGeom>
          <a:solidFill>
            <a:schemeClr val="accent1">
              <a:lumMod val="40000"/>
              <a:lumOff val="60000"/>
            </a:schemeClr>
          </a:solidFill>
          <a:ln w="12700">
            <a:noFill/>
          </a:ln>
          <a:effectLst/>
          <a:scene3d>
            <a:camera prst="orthographicFront"/>
            <a:lightRig rig="fla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COE</a:t>
            </a:r>
          </a:p>
          <a:p>
            <a:pPr algn="ctr"/>
            <a:r>
              <a:rPr lang="en-US" b="1" dirty="0">
                <a:solidFill>
                  <a:schemeClr val="tx1"/>
                </a:solidFill>
                <a:latin typeface="Calibri" panose="020F0502020204030204" pitchFamily="34" charset="0"/>
                <a:cs typeface="Calibri" panose="020F0502020204030204" pitchFamily="34" charset="0"/>
              </a:rPr>
              <a:t>Comité de Operaciones de Emergencias</a:t>
            </a:r>
          </a:p>
        </p:txBody>
      </p:sp>
      <p:sp>
        <p:nvSpPr>
          <p:cNvPr id="33" name="Oval 6">
            <a:extLst>
              <a:ext uri="{FF2B5EF4-FFF2-40B4-BE49-F238E27FC236}">
                <a16:creationId xmlns:a16="http://schemas.microsoft.com/office/drawing/2014/main" id="{947270CE-671E-49E3-8855-11EC31BC1BAA}"/>
              </a:ext>
            </a:extLst>
          </p:cNvPr>
          <p:cNvSpPr/>
          <p:nvPr/>
        </p:nvSpPr>
        <p:spPr>
          <a:xfrm>
            <a:off x="4998719" y="2331720"/>
            <a:ext cx="2339235"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solidFill>
            <a:schemeClr val="bg2">
              <a:lumMod val="20000"/>
              <a:lumOff val="80000"/>
            </a:schemeClr>
          </a:solidFill>
          <a:ln>
            <a:solidFill>
              <a:schemeClr val="tx2">
                <a:lumMod val="75000"/>
              </a:schemeClr>
            </a:solidFill>
          </a:ln>
          <a:scene3d>
            <a:camera prst="orthographicFront"/>
            <a:lightRig rig="flat" dir="t"/>
          </a:scene3d>
          <a:sp3d prstMaterial="plastic">
            <a:bevelT w="127000" h="1270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4" name="Group 11">
            <a:extLst>
              <a:ext uri="{FF2B5EF4-FFF2-40B4-BE49-F238E27FC236}">
                <a16:creationId xmlns:a16="http://schemas.microsoft.com/office/drawing/2014/main" id="{A765CC5B-67DB-496E-96D4-E3D178A592C2}"/>
              </a:ext>
            </a:extLst>
          </p:cNvPr>
          <p:cNvGrpSpPr/>
          <p:nvPr/>
        </p:nvGrpSpPr>
        <p:grpSpPr>
          <a:xfrm>
            <a:off x="3007442" y="1219200"/>
            <a:ext cx="399948" cy="399948"/>
            <a:chOff x="502920" y="655320"/>
            <a:chExt cx="2194560" cy="2194560"/>
          </a:xfrm>
          <a:solidFill>
            <a:schemeClr val="accent1">
              <a:lumMod val="40000"/>
              <a:lumOff val="60000"/>
            </a:schemeClr>
          </a:solidFill>
        </p:grpSpPr>
        <p:sp>
          <p:nvSpPr>
            <p:cNvPr id="35" name="Oval 9">
              <a:extLst>
                <a:ext uri="{FF2B5EF4-FFF2-40B4-BE49-F238E27FC236}">
                  <a16:creationId xmlns:a16="http://schemas.microsoft.com/office/drawing/2014/main" id="{4F5E7A0A-B0E8-4A1C-B090-22BEA9AB21C6}"/>
                </a:ext>
              </a:extLst>
            </p:cNvPr>
            <p:cNvSpPr/>
            <p:nvPr/>
          </p:nvSpPr>
          <p:spPr>
            <a:xfrm>
              <a:off x="762000" y="914400"/>
              <a:ext cx="1676400" cy="1676400"/>
            </a:xfrm>
            <a:prstGeom prst="ellipse">
              <a:avLst/>
            </a:prstGeom>
            <a:grpFill/>
            <a:ln w="12700">
              <a:noFill/>
            </a:ln>
            <a:effectLst/>
            <a:scene3d>
              <a:camera prst="orthographicFront"/>
              <a:lightRig rig="fla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6">
              <a:extLst>
                <a:ext uri="{FF2B5EF4-FFF2-40B4-BE49-F238E27FC236}">
                  <a16:creationId xmlns:a16="http://schemas.microsoft.com/office/drawing/2014/main" id="{D7C4B9C5-2A20-46B3-914C-A1ED94A88195}"/>
                </a:ext>
              </a:extLst>
            </p:cNvPr>
            <p:cNvSpPr/>
            <p:nvPr/>
          </p:nvSpPr>
          <p:spPr>
            <a:xfrm>
              <a:off x="502920" y="655320"/>
              <a:ext cx="2194560"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pFill/>
            <a:ln>
              <a:solidFill>
                <a:srgbClr val="C00000"/>
              </a:solidFill>
            </a:ln>
            <a:effectLst>
              <a:outerShdw blurRad="25400" dist="12700" dir="5400000" rotWithShape="0">
                <a:srgbClr val="000000">
                  <a:alpha val="40000"/>
                </a:srgbClr>
              </a:outerShdw>
            </a:effectLst>
            <a:scene3d>
              <a:camera prst="orthographicFront"/>
              <a:lightRig rig="flat" dir="t"/>
            </a:scene3d>
            <a:sp3d prstMaterial="plastic">
              <a:bevelT w="635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7" name="TextBox 22">
            <a:extLst>
              <a:ext uri="{FF2B5EF4-FFF2-40B4-BE49-F238E27FC236}">
                <a16:creationId xmlns:a16="http://schemas.microsoft.com/office/drawing/2014/main" id="{975EFD62-9818-4205-9E56-5CBD6AF7E57D}"/>
              </a:ext>
            </a:extLst>
          </p:cNvPr>
          <p:cNvSpPr txBox="1"/>
          <p:nvPr/>
        </p:nvSpPr>
        <p:spPr>
          <a:xfrm>
            <a:off x="3482340" y="1239977"/>
            <a:ext cx="2537176" cy="1446550"/>
          </a:xfrm>
          <a:prstGeom prst="rect">
            <a:avLst/>
          </a:prstGeom>
          <a:noFill/>
        </p:spPr>
        <p:txBody>
          <a:bodyPr wrap="square" rtlCol="0" anchor="ctr">
            <a:spAutoFit/>
          </a:bodyPr>
          <a:lstStyle/>
          <a:p>
            <a:r>
              <a:rPr lang="es-ES" b="1" dirty="0">
                <a:latin typeface="Calibri" panose="020F0502020204030204" pitchFamily="34" charset="0"/>
                <a:cs typeface="Calibri" panose="020F0502020204030204" pitchFamily="34" charset="0"/>
              </a:rPr>
              <a:t>Participación</a:t>
            </a:r>
            <a:r>
              <a:rPr lang="es-ES" dirty="0">
                <a:latin typeface="Calibri" panose="020F0502020204030204" pitchFamily="34" charset="0"/>
                <a:cs typeface="Calibri" panose="020F0502020204030204" pitchFamily="34" charset="0"/>
              </a:rPr>
              <a:t> en tres mesas técnicas:</a:t>
            </a:r>
          </a:p>
          <a:p>
            <a:r>
              <a:rPr lang="es-ES" sz="1300" dirty="0">
                <a:latin typeface="Calibri" panose="020F0502020204030204" pitchFamily="34" charset="0"/>
                <a:cs typeface="Calibri" panose="020F0502020204030204" pitchFamily="34" charset="0"/>
              </a:rPr>
              <a:t>1.- Agua, Saneamiento y Residuos</a:t>
            </a:r>
          </a:p>
          <a:p>
            <a:r>
              <a:rPr lang="es-ES" sz="1300" dirty="0">
                <a:latin typeface="Calibri" panose="020F0502020204030204" pitchFamily="34" charset="0"/>
                <a:cs typeface="Calibri" panose="020F0502020204030204" pitchFamily="34" charset="0"/>
              </a:rPr>
              <a:t>2.- Salud y APH</a:t>
            </a:r>
          </a:p>
          <a:p>
            <a:r>
              <a:rPr lang="es-ES" sz="1300" dirty="0">
                <a:latin typeface="Calibri" panose="020F0502020204030204" pitchFamily="34" charset="0"/>
                <a:cs typeface="Calibri" panose="020F0502020204030204" pitchFamily="34" charset="0"/>
              </a:rPr>
              <a:t>3.- Servicios Básicos Esenciales</a:t>
            </a:r>
          </a:p>
          <a:p>
            <a:endParaRPr lang="es-ES" sz="1300" dirty="0">
              <a:latin typeface="Calibri" panose="020F0502020204030204" pitchFamily="34" charset="0"/>
              <a:cs typeface="Calibri" panose="020F0502020204030204" pitchFamily="34" charset="0"/>
            </a:endParaRPr>
          </a:p>
        </p:txBody>
      </p:sp>
      <p:grpSp>
        <p:nvGrpSpPr>
          <p:cNvPr id="38" name="Group 24">
            <a:extLst>
              <a:ext uri="{FF2B5EF4-FFF2-40B4-BE49-F238E27FC236}">
                <a16:creationId xmlns:a16="http://schemas.microsoft.com/office/drawing/2014/main" id="{4F96E5C1-5749-492A-B0B7-37D7843718F4}"/>
              </a:ext>
            </a:extLst>
          </p:cNvPr>
          <p:cNvGrpSpPr/>
          <p:nvPr/>
        </p:nvGrpSpPr>
        <p:grpSpPr>
          <a:xfrm>
            <a:off x="8883066" y="1219200"/>
            <a:ext cx="399948" cy="399948"/>
            <a:chOff x="502920" y="655320"/>
            <a:chExt cx="2194560" cy="2194560"/>
          </a:xfrm>
          <a:solidFill>
            <a:schemeClr val="accent1">
              <a:lumMod val="20000"/>
              <a:lumOff val="80000"/>
            </a:schemeClr>
          </a:solidFill>
        </p:grpSpPr>
        <p:sp>
          <p:nvSpPr>
            <p:cNvPr id="39" name="Oval 25">
              <a:extLst>
                <a:ext uri="{FF2B5EF4-FFF2-40B4-BE49-F238E27FC236}">
                  <a16:creationId xmlns:a16="http://schemas.microsoft.com/office/drawing/2014/main" id="{7DD40DB0-EB73-4E86-B3DF-681A1F88EB09}"/>
                </a:ext>
              </a:extLst>
            </p:cNvPr>
            <p:cNvSpPr/>
            <p:nvPr/>
          </p:nvSpPr>
          <p:spPr>
            <a:xfrm>
              <a:off x="762000" y="914400"/>
              <a:ext cx="1676400" cy="1676400"/>
            </a:xfrm>
            <a:prstGeom prst="ellipse">
              <a:avLst/>
            </a:prstGeom>
            <a:grpFill/>
            <a:ln w="12700">
              <a:noFill/>
            </a:ln>
            <a:effectLst/>
            <a:scene3d>
              <a:camera prst="orthographicFront"/>
              <a:lightRig rig="fla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6">
              <a:extLst>
                <a:ext uri="{FF2B5EF4-FFF2-40B4-BE49-F238E27FC236}">
                  <a16:creationId xmlns:a16="http://schemas.microsoft.com/office/drawing/2014/main" id="{B7FC30BA-652B-46B7-8A6E-BF7C7466D827}"/>
                </a:ext>
              </a:extLst>
            </p:cNvPr>
            <p:cNvSpPr/>
            <p:nvPr/>
          </p:nvSpPr>
          <p:spPr>
            <a:xfrm>
              <a:off x="502920" y="655320"/>
              <a:ext cx="2194560"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pFill/>
            <a:ln>
              <a:solidFill>
                <a:srgbClr val="C00000"/>
              </a:solidFill>
            </a:ln>
            <a:effectLst>
              <a:outerShdw blurRad="25400" dist="12700" dir="5400000" rotWithShape="0">
                <a:srgbClr val="000000">
                  <a:alpha val="40000"/>
                </a:srgbClr>
              </a:outerShdw>
            </a:effectLst>
            <a:scene3d>
              <a:camera prst="orthographicFront"/>
              <a:lightRig rig="flat" dir="t"/>
            </a:scene3d>
            <a:sp3d prstMaterial="plastic">
              <a:bevelT w="635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1" name="TextBox 31">
            <a:extLst>
              <a:ext uri="{FF2B5EF4-FFF2-40B4-BE49-F238E27FC236}">
                <a16:creationId xmlns:a16="http://schemas.microsoft.com/office/drawing/2014/main" id="{83EA8741-81BD-4A11-AF0F-13F8F418E676}"/>
              </a:ext>
            </a:extLst>
          </p:cNvPr>
          <p:cNvSpPr txBox="1"/>
          <p:nvPr/>
        </p:nvSpPr>
        <p:spPr>
          <a:xfrm>
            <a:off x="6375908" y="1387958"/>
            <a:ext cx="2437172" cy="615553"/>
          </a:xfrm>
          <a:prstGeom prst="rect">
            <a:avLst/>
          </a:prstGeom>
          <a:noFill/>
        </p:spPr>
        <p:txBody>
          <a:bodyPr wrap="square" rtlCol="0" anchor="ctr">
            <a:spAutoFit/>
          </a:bodyPr>
          <a:lstStyle/>
          <a:p>
            <a:r>
              <a:rPr lang="es-ES" sz="1800" b="1" dirty="0">
                <a:latin typeface="Calibri" panose="020F0502020204030204" pitchFamily="34" charset="0"/>
                <a:cs typeface="Calibri" panose="020F0502020204030204" pitchFamily="34" charset="0"/>
              </a:rPr>
              <a:t>Apoyo</a:t>
            </a:r>
            <a:r>
              <a:rPr lang="es-ES" sz="1600" dirty="0">
                <a:latin typeface="Calibri" panose="020F0502020204030204" pitchFamily="34" charset="0"/>
                <a:cs typeface="Calibri" panose="020F0502020204030204" pitchFamily="34" charset="0"/>
              </a:rPr>
              <a:t> en la elaboración y revisión de protocolos</a:t>
            </a:r>
          </a:p>
        </p:txBody>
      </p:sp>
      <p:grpSp>
        <p:nvGrpSpPr>
          <p:cNvPr id="42" name="Group 45">
            <a:extLst>
              <a:ext uri="{FF2B5EF4-FFF2-40B4-BE49-F238E27FC236}">
                <a16:creationId xmlns:a16="http://schemas.microsoft.com/office/drawing/2014/main" id="{2E8E8D27-1B9F-4D24-BA97-83D7F8A255BD}"/>
              </a:ext>
            </a:extLst>
          </p:cNvPr>
          <p:cNvGrpSpPr/>
          <p:nvPr/>
        </p:nvGrpSpPr>
        <p:grpSpPr>
          <a:xfrm>
            <a:off x="1916799" y="2879488"/>
            <a:ext cx="399948" cy="399948"/>
            <a:chOff x="502920" y="655320"/>
            <a:chExt cx="2194560" cy="2194560"/>
          </a:xfrm>
          <a:solidFill>
            <a:schemeClr val="accent1">
              <a:lumMod val="40000"/>
              <a:lumOff val="60000"/>
            </a:schemeClr>
          </a:solidFill>
        </p:grpSpPr>
        <p:sp>
          <p:nvSpPr>
            <p:cNvPr id="43" name="Oval 46">
              <a:extLst>
                <a:ext uri="{FF2B5EF4-FFF2-40B4-BE49-F238E27FC236}">
                  <a16:creationId xmlns:a16="http://schemas.microsoft.com/office/drawing/2014/main" id="{A421FC2E-7B37-4180-A165-6FF2BF6B41FB}"/>
                </a:ext>
              </a:extLst>
            </p:cNvPr>
            <p:cNvSpPr/>
            <p:nvPr/>
          </p:nvSpPr>
          <p:spPr>
            <a:xfrm>
              <a:off x="762000" y="914400"/>
              <a:ext cx="1676400" cy="1676400"/>
            </a:xfrm>
            <a:prstGeom prst="ellipse">
              <a:avLst/>
            </a:prstGeom>
            <a:grpFill/>
            <a:ln w="12700">
              <a:noFill/>
            </a:ln>
            <a:effectLst/>
            <a:scene3d>
              <a:camera prst="orthographicFront"/>
              <a:lightRig rig="fla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6">
              <a:extLst>
                <a:ext uri="{FF2B5EF4-FFF2-40B4-BE49-F238E27FC236}">
                  <a16:creationId xmlns:a16="http://schemas.microsoft.com/office/drawing/2014/main" id="{73229A64-B1E0-49CD-AD3B-398DBA6BCE70}"/>
                </a:ext>
              </a:extLst>
            </p:cNvPr>
            <p:cNvSpPr/>
            <p:nvPr/>
          </p:nvSpPr>
          <p:spPr>
            <a:xfrm>
              <a:off x="502920" y="655320"/>
              <a:ext cx="2194560"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pFill/>
            <a:ln>
              <a:solidFill>
                <a:srgbClr val="C00000"/>
              </a:solidFill>
            </a:ln>
            <a:effectLst>
              <a:outerShdw blurRad="25400" dist="12700" dir="5400000" rotWithShape="0">
                <a:srgbClr val="000000">
                  <a:alpha val="40000"/>
                </a:srgbClr>
              </a:outerShdw>
            </a:effectLst>
            <a:scene3d>
              <a:camera prst="orthographicFront"/>
              <a:lightRig rig="flat" dir="t"/>
            </a:scene3d>
            <a:sp3d prstMaterial="plastic">
              <a:bevelT w="635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5" name="TextBox 49">
            <a:extLst>
              <a:ext uri="{FF2B5EF4-FFF2-40B4-BE49-F238E27FC236}">
                <a16:creationId xmlns:a16="http://schemas.microsoft.com/office/drawing/2014/main" id="{AAED0325-2F27-4B7E-93D1-2B3C08BC26A4}"/>
              </a:ext>
            </a:extLst>
          </p:cNvPr>
          <p:cNvSpPr txBox="1"/>
          <p:nvPr/>
        </p:nvSpPr>
        <p:spPr>
          <a:xfrm>
            <a:off x="2418368" y="2878946"/>
            <a:ext cx="2482893" cy="1354217"/>
          </a:xfrm>
          <a:prstGeom prst="rect">
            <a:avLst/>
          </a:prstGeom>
          <a:noFill/>
        </p:spPr>
        <p:txBody>
          <a:bodyPr wrap="square" rtlCol="0" anchor="ctr">
            <a:spAutoFit/>
          </a:bodyPr>
          <a:lstStyle/>
          <a:p>
            <a:r>
              <a:rPr lang="es-ES" sz="1800" b="1" dirty="0">
                <a:latin typeface="Calibri" panose="020F0502020204030204" pitchFamily="34" charset="0"/>
                <a:cs typeface="Calibri" panose="020F0502020204030204" pitchFamily="34" charset="0"/>
              </a:rPr>
              <a:t>Recopilación</a:t>
            </a:r>
            <a:r>
              <a:rPr lang="es-ES" sz="1600" dirty="0">
                <a:latin typeface="Calibri" panose="020F0502020204030204" pitchFamily="34" charset="0"/>
                <a:cs typeface="Calibri" panose="020F0502020204030204" pitchFamily="34" charset="0"/>
              </a:rPr>
              <a:t> y análisis de información para evaluación de escenarios y toma de decisiones</a:t>
            </a:r>
          </a:p>
          <a:p>
            <a:pPr algn="ctr"/>
            <a:endParaRPr lang="en-US" sz="1600" dirty="0">
              <a:solidFill>
                <a:schemeClr val="tx1">
                  <a:lumMod val="75000"/>
                  <a:lumOff val="25000"/>
                </a:schemeClr>
              </a:solidFill>
            </a:endParaRPr>
          </a:p>
        </p:txBody>
      </p:sp>
      <p:grpSp>
        <p:nvGrpSpPr>
          <p:cNvPr id="46" name="Group 53">
            <a:extLst>
              <a:ext uri="{FF2B5EF4-FFF2-40B4-BE49-F238E27FC236}">
                <a16:creationId xmlns:a16="http://schemas.microsoft.com/office/drawing/2014/main" id="{11D05F20-9091-48AF-9F2C-4C3EF4B6D9CE}"/>
              </a:ext>
            </a:extLst>
          </p:cNvPr>
          <p:cNvGrpSpPr/>
          <p:nvPr/>
        </p:nvGrpSpPr>
        <p:grpSpPr>
          <a:xfrm>
            <a:off x="9736506" y="2879488"/>
            <a:ext cx="399948" cy="399948"/>
            <a:chOff x="502920" y="655320"/>
            <a:chExt cx="2194560" cy="2194560"/>
          </a:xfrm>
          <a:solidFill>
            <a:schemeClr val="accent1">
              <a:lumMod val="40000"/>
              <a:lumOff val="60000"/>
            </a:schemeClr>
          </a:solidFill>
        </p:grpSpPr>
        <p:sp>
          <p:nvSpPr>
            <p:cNvPr id="47" name="Oval 54">
              <a:extLst>
                <a:ext uri="{FF2B5EF4-FFF2-40B4-BE49-F238E27FC236}">
                  <a16:creationId xmlns:a16="http://schemas.microsoft.com/office/drawing/2014/main" id="{1BC0CEC4-C884-4C28-9400-C9BC124F255F}"/>
                </a:ext>
              </a:extLst>
            </p:cNvPr>
            <p:cNvSpPr/>
            <p:nvPr/>
          </p:nvSpPr>
          <p:spPr>
            <a:xfrm>
              <a:off x="762000" y="914400"/>
              <a:ext cx="1676400" cy="1676400"/>
            </a:xfrm>
            <a:prstGeom prst="ellipse">
              <a:avLst/>
            </a:prstGeom>
            <a:grpFill/>
            <a:ln w="12700">
              <a:noFill/>
            </a:ln>
            <a:effectLst/>
            <a:scene3d>
              <a:camera prst="orthographicFront"/>
              <a:lightRig rig="fla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6">
              <a:extLst>
                <a:ext uri="{FF2B5EF4-FFF2-40B4-BE49-F238E27FC236}">
                  <a16:creationId xmlns:a16="http://schemas.microsoft.com/office/drawing/2014/main" id="{D035D9D9-D034-4CFE-8368-4A8C90CCED97}"/>
                </a:ext>
              </a:extLst>
            </p:cNvPr>
            <p:cNvSpPr/>
            <p:nvPr/>
          </p:nvSpPr>
          <p:spPr>
            <a:xfrm>
              <a:off x="502920" y="655320"/>
              <a:ext cx="2194560"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pFill/>
            <a:ln>
              <a:solidFill>
                <a:srgbClr val="C00000"/>
              </a:solidFill>
            </a:ln>
            <a:effectLst>
              <a:outerShdw blurRad="25400" dist="12700" dir="5400000" rotWithShape="0">
                <a:srgbClr val="000000">
                  <a:alpha val="40000"/>
                </a:srgbClr>
              </a:outerShdw>
            </a:effectLst>
            <a:scene3d>
              <a:camera prst="orthographicFront"/>
              <a:lightRig rig="flat" dir="t"/>
            </a:scene3d>
            <a:sp3d prstMaterial="plastic">
              <a:bevelT w="635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49" name="TextBox 57">
            <a:extLst>
              <a:ext uri="{FF2B5EF4-FFF2-40B4-BE49-F238E27FC236}">
                <a16:creationId xmlns:a16="http://schemas.microsoft.com/office/drawing/2014/main" id="{9AA8254D-D838-4A82-A336-8B4DF5ADF9B2}"/>
              </a:ext>
            </a:extLst>
          </p:cNvPr>
          <p:cNvSpPr txBox="1"/>
          <p:nvPr/>
        </p:nvSpPr>
        <p:spPr>
          <a:xfrm>
            <a:off x="7694346" y="2939425"/>
            <a:ext cx="2163628" cy="861774"/>
          </a:xfrm>
          <a:prstGeom prst="rect">
            <a:avLst/>
          </a:prstGeom>
          <a:noFill/>
        </p:spPr>
        <p:txBody>
          <a:bodyPr wrap="square" rtlCol="0" anchor="ctr">
            <a:spAutoFit/>
          </a:bodyPr>
          <a:lstStyle/>
          <a:p>
            <a:r>
              <a:rPr lang="es-ES" sz="1800" b="1" dirty="0">
                <a:latin typeface="Calibri" panose="020F0502020204030204" pitchFamily="34" charset="0"/>
                <a:ea typeface="League Spartan" charset="0"/>
                <a:cs typeface="Calibri" panose="020F0502020204030204" pitchFamily="34" charset="0"/>
              </a:rPr>
              <a:t>Coordinación</a:t>
            </a:r>
            <a:r>
              <a:rPr lang="es-ES" sz="1600" dirty="0">
                <a:latin typeface="Calibri" panose="020F0502020204030204" pitchFamily="34" charset="0"/>
                <a:ea typeface="League Spartan" charset="0"/>
                <a:cs typeface="Calibri" panose="020F0502020204030204" pitchFamily="34" charset="0"/>
              </a:rPr>
              <a:t> interinstitucional con los GAD Municipales.</a:t>
            </a:r>
            <a:endParaRPr lang="en-US" sz="1600" dirty="0">
              <a:solidFill>
                <a:schemeClr val="tx1">
                  <a:lumMod val="75000"/>
                  <a:lumOff val="25000"/>
                </a:schemeClr>
              </a:solidFill>
            </a:endParaRPr>
          </a:p>
        </p:txBody>
      </p:sp>
      <p:grpSp>
        <p:nvGrpSpPr>
          <p:cNvPr id="50" name="Group 61">
            <a:extLst>
              <a:ext uri="{FF2B5EF4-FFF2-40B4-BE49-F238E27FC236}">
                <a16:creationId xmlns:a16="http://schemas.microsoft.com/office/drawing/2014/main" id="{206FF7C4-F6EC-4714-8745-6FD17CA426F4}"/>
              </a:ext>
            </a:extLst>
          </p:cNvPr>
          <p:cNvGrpSpPr/>
          <p:nvPr/>
        </p:nvGrpSpPr>
        <p:grpSpPr>
          <a:xfrm>
            <a:off x="2900572" y="4965157"/>
            <a:ext cx="399948" cy="399948"/>
            <a:chOff x="502920" y="655320"/>
            <a:chExt cx="2194560" cy="2194560"/>
          </a:xfrm>
          <a:solidFill>
            <a:schemeClr val="accent1">
              <a:lumMod val="40000"/>
              <a:lumOff val="60000"/>
            </a:schemeClr>
          </a:solidFill>
        </p:grpSpPr>
        <p:sp>
          <p:nvSpPr>
            <p:cNvPr id="51" name="Oval 62">
              <a:extLst>
                <a:ext uri="{FF2B5EF4-FFF2-40B4-BE49-F238E27FC236}">
                  <a16:creationId xmlns:a16="http://schemas.microsoft.com/office/drawing/2014/main" id="{7432A5F9-EEE5-435B-A35E-64E055B350DB}"/>
                </a:ext>
              </a:extLst>
            </p:cNvPr>
            <p:cNvSpPr/>
            <p:nvPr/>
          </p:nvSpPr>
          <p:spPr>
            <a:xfrm>
              <a:off x="762000" y="914400"/>
              <a:ext cx="1676400" cy="1676400"/>
            </a:xfrm>
            <a:prstGeom prst="ellipse">
              <a:avLst/>
            </a:prstGeom>
            <a:grpFill/>
            <a:ln w="12700">
              <a:noFill/>
            </a:ln>
            <a:effectLst/>
            <a:scene3d>
              <a:camera prst="orthographicFront"/>
              <a:lightRig rig="fla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6">
              <a:extLst>
                <a:ext uri="{FF2B5EF4-FFF2-40B4-BE49-F238E27FC236}">
                  <a16:creationId xmlns:a16="http://schemas.microsoft.com/office/drawing/2014/main" id="{CA429455-5E06-4E30-B348-DE0980652541}"/>
                </a:ext>
              </a:extLst>
            </p:cNvPr>
            <p:cNvSpPr/>
            <p:nvPr/>
          </p:nvSpPr>
          <p:spPr>
            <a:xfrm>
              <a:off x="502920" y="655320"/>
              <a:ext cx="2194560"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pFill/>
            <a:ln>
              <a:solidFill>
                <a:srgbClr val="C00000"/>
              </a:solidFill>
            </a:ln>
            <a:effectLst>
              <a:outerShdw blurRad="25400" dist="12700" dir="5400000" rotWithShape="0">
                <a:srgbClr val="000000">
                  <a:alpha val="40000"/>
                </a:srgbClr>
              </a:outerShdw>
            </a:effectLst>
            <a:scene3d>
              <a:camera prst="orthographicFront"/>
              <a:lightRig rig="flat" dir="t"/>
            </a:scene3d>
            <a:sp3d prstMaterial="plastic">
              <a:bevelT w="635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3" name="TextBox 65">
            <a:extLst>
              <a:ext uri="{FF2B5EF4-FFF2-40B4-BE49-F238E27FC236}">
                <a16:creationId xmlns:a16="http://schemas.microsoft.com/office/drawing/2014/main" id="{490ED949-28BC-4FBD-B77A-7F8A3BD65504}"/>
              </a:ext>
            </a:extLst>
          </p:cNvPr>
          <p:cNvSpPr txBox="1"/>
          <p:nvPr/>
        </p:nvSpPr>
        <p:spPr>
          <a:xfrm>
            <a:off x="3317365" y="5025099"/>
            <a:ext cx="2549441" cy="861774"/>
          </a:xfrm>
          <a:prstGeom prst="rect">
            <a:avLst/>
          </a:prstGeom>
          <a:noFill/>
        </p:spPr>
        <p:txBody>
          <a:bodyPr wrap="square" rtlCol="0" anchor="ctr">
            <a:spAutoFit/>
          </a:bodyPr>
          <a:lstStyle/>
          <a:p>
            <a:r>
              <a:rPr lang="es-EC" sz="1800" b="1" dirty="0">
                <a:latin typeface="Calibri" panose="020F0502020204030204" pitchFamily="34" charset="0"/>
                <a:ea typeface="League Spartan" charset="0"/>
                <a:cs typeface="Calibri" panose="020F0502020204030204" pitchFamily="34" charset="0"/>
              </a:rPr>
              <a:t>Realizar</a:t>
            </a:r>
            <a:r>
              <a:rPr lang="es-EC" sz="1600" dirty="0">
                <a:latin typeface="Calibri" panose="020F0502020204030204" pitchFamily="34" charset="0"/>
                <a:ea typeface="League Spartan" charset="0"/>
                <a:cs typeface="Calibri" panose="020F0502020204030204" pitchFamily="34" charset="0"/>
              </a:rPr>
              <a:t> talleres de capacitación a técnicos de los GAD Municipales</a:t>
            </a:r>
            <a:endParaRPr lang="en-US" sz="1600" dirty="0">
              <a:solidFill>
                <a:schemeClr val="tx1">
                  <a:lumMod val="75000"/>
                  <a:lumOff val="25000"/>
                </a:schemeClr>
              </a:solidFill>
            </a:endParaRPr>
          </a:p>
        </p:txBody>
      </p:sp>
      <p:grpSp>
        <p:nvGrpSpPr>
          <p:cNvPr id="54" name="Group 81">
            <a:extLst>
              <a:ext uri="{FF2B5EF4-FFF2-40B4-BE49-F238E27FC236}">
                <a16:creationId xmlns:a16="http://schemas.microsoft.com/office/drawing/2014/main" id="{BEDE41E1-B638-4AAB-84AA-3763679868E5}"/>
              </a:ext>
            </a:extLst>
          </p:cNvPr>
          <p:cNvGrpSpPr/>
          <p:nvPr/>
        </p:nvGrpSpPr>
        <p:grpSpPr>
          <a:xfrm>
            <a:off x="8869680" y="4965157"/>
            <a:ext cx="399948" cy="399948"/>
            <a:chOff x="502920" y="655320"/>
            <a:chExt cx="2194560" cy="2194560"/>
          </a:xfrm>
          <a:solidFill>
            <a:schemeClr val="accent1">
              <a:lumMod val="40000"/>
              <a:lumOff val="60000"/>
            </a:schemeClr>
          </a:solidFill>
        </p:grpSpPr>
        <p:sp>
          <p:nvSpPr>
            <p:cNvPr id="55" name="Oval 82">
              <a:extLst>
                <a:ext uri="{FF2B5EF4-FFF2-40B4-BE49-F238E27FC236}">
                  <a16:creationId xmlns:a16="http://schemas.microsoft.com/office/drawing/2014/main" id="{77AFA86B-1153-4F3D-B3FA-072A5801B8E7}"/>
                </a:ext>
              </a:extLst>
            </p:cNvPr>
            <p:cNvSpPr/>
            <p:nvPr/>
          </p:nvSpPr>
          <p:spPr>
            <a:xfrm>
              <a:off x="762000" y="914400"/>
              <a:ext cx="1676400" cy="1676400"/>
            </a:xfrm>
            <a:prstGeom prst="ellipse">
              <a:avLst/>
            </a:prstGeom>
            <a:grpFill/>
            <a:ln w="12700">
              <a:noFill/>
            </a:ln>
            <a:effectLst/>
            <a:scene3d>
              <a:camera prst="orthographicFront"/>
              <a:lightRig rig="fla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6">
              <a:extLst>
                <a:ext uri="{FF2B5EF4-FFF2-40B4-BE49-F238E27FC236}">
                  <a16:creationId xmlns:a16="http://schemas.microsoft.com/office/drawing/2014/main" id="{F6AB90C8-D503-4B69-B3DE-8C9B4F84AF7C}"/>
                </a:ext>
              </a:extLst>
            </p:cNvPr>
            <p:cNvSpPr/>
            <p:nvPr/>
          </p:nvSpPr>
          <p:spPr>
            <a:xfrm>
              <a:off x="502920" y="655320"/>
              <a:ext cx="2194560" cy="2194560"/>
            </a:xfrm>
            <a:custGeom>
              <a:avLst/>
              <a:gdLst/>
              <a:ahLst/>
              <a:cxnLst/>
              <a:rect l="l" t="t" r="r" b="b"/>
              <a:pathLst>
                <a:path w="2194560" h="2194560">
                  <a:moveTo>
                    <a:pt x="1097280" y="259080"/>
                  </a:moveTo>
                  <a:cubicBezTo>
                    <a:pt x="634355" y="259080"/>
                    <a:pt x="259080" y="634355"/>
                    <a:pt x="259080" y="1097280"/>
                  </a:cubicBezTo>
                  <a:cubicBezTo>
                    <a:pt x="259080" y="1560205"/>
                    <a:pt x="634355" y="1935480"/>
                    <a:pt x="1097280" y="1935480"/>
                  </a:cubicBezTo>
                  <a:cubicBezTo>
                    <a:pt x="1560205" y="1935480"/>
                    <a:pt x="1935480" y="1560205"/>
                    <a:pt x="1935480" y="1097280"/>
                  </a:cubicBezTo>
                  <a:cubicBezTo>
                    <a:pt x="1935480" y="634355"/>
                    <a:pt x="1560205" y="259080"/>
                    <a:pt x="1097280" y="259080"/>
                  </a:cubicBezTo>
                  <a:close/>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a:grpFill/>
            <a:ln>
              <a:solidFill>
                <a:srgbClr val="C00000"/>
              </a:solidFill>
            </a:ln>
            <a:effectLst>
              <a:outerShdw blurRad="25400" dist="12700" dir="5400000" rotWithShape="0">
                <a:srgbClr val="000000">
                  <a:alpha val="40000"/>
                </a:srgbClr>
              </a:outerShdw>
            </a:effectLst>
            <a:scene3d>
              <a:camera prst="orthographicFront"/>
              <a:lightRig rig="flat" dir="t"/>
            </a:scene3d>
            <a:sp3d prstMaterial="plastic">
              <a:bevelT w="63500" h="63500"/>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7" name="TextBox 85">
            <a:extLst>
              <a:ext uri="{FF2B5EF4-FFF2-40B4-BE49-F238E27FC236}">
                <a16:creationId xmlns:a16="http://schemas.microsoft.com/office/drawing/2014/main" id="{0FF0B09A-50FF-42E7-9593-EF0CA1A86C2E}"/>
              </a:ext>
            </a:extLst>
          </p:cNvPr>
          <p:cNvSpPr txBox="1"/>
          <p:nvPr/>
        </p:nvSpPr>
        <p:spPr>
          <a:xfrm>
            <a:off x="6629401" y="4767167"/>
            <a:ext cx="2438400" cy="1600438"/>
          </a:xfrm>
          <a:prstGeom prst="rect">
            <a:avLst/>
          </a:prstGeom>
          <a:noFill/>
        </p:spPr>
        <p:txBody>
          <a:bodyPr wrap="square" rtlCol="0" anchor="ctr">
            <a:spAutoFit/>
          </a:bodyPr>
          <a:lstStyle/>
          <a:p>
            <a:r>
              <a:rPr lang="en-US" sz="1800" b="1" dirty="0">
                <a:latin typeface="Calibri" panose="020F0502020204030204" pitchFamily="34" charset="0"/>
                <a:cs typeface="Calibri" panose="020F0502020204030204" pitchFamily="34" charset="0"/>
              </a:rPr>
              <a:t>Asesorar </a:t>
            </a:r>
            <a:r>
              <a:rPr lang="en-US" sz="1600" dirty="0">
                <a:latin typeface="Calibri" panose="020F0502020204030204" pitchFamily="34" charset="0"/>
                <a:cs typeface="Calibri" panose="020F0502020204030204" pitchFamily="34" charset="0"/>
              </a:rPr>
              <a:t>a los GAD Municipales en la aplicación de las resoluciones emitidas. Elaboramos 8 modelos de ordenanzas </a:t>
            </a:r>
          </a:p>
        </p:txBody>
      </p:sp>
      <p:sp>
        <p:nvSpPr>
          <p:cNvPr id="58" name="TextBox 16">
            <a:extLst>
              <a:ext uri="{FF2B5EF4-FFF2-40B4-BE49-F238E27FC236}">
                <a16:creationId xmlns:a16="http://schemas.microsoft.com/office/drawing/2014/main" id="{CCB0029C-4092-4735-9955-68E994C892FC}"/>
              </a:ext>
            </a:extLst>
          </p:cNvPr>
          <p:cNvSpPr txBox="1"/>
          <p:nvPr/>
        </p:nvSpPr>
        <p:spPr>
          <a:xfrm>
            <a:off x="-1852742" y="303890"/>
            <a:ext cx="7010400" cy="461665"/>
          </a:xfrm>
          <a:prstGeom prst="rect">
            <a:avLst/>
          </a:prstGeom>
          <a:noFill/>
        </p:spPr>
        <p:txBody>
          <a:bodyPr wrap="square" rtlCol="0">
            <a:spAutoFit/>
          </a:bodyPr>
          <a:lstStyle/>
          <a:p>
            <a:pPr algn="ctr"/>
            <a:r>
              <a:rPr lang="es-MX" sz="2400" b="1" dirty="0">
                <a:latin typeface="Calibri"/>
                <a:ea typeface="Calibri"/>
                <a:cs typeface="Calibri"/>
                <a:sym typeface="Calibri"/>
              </a:rPr>
              <a:t>COE NACIONAL:</a:t>
            </a:r>
            <a:endParaRPr lang="en-US" sz="2400" b="1" spc="3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216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2">
            <a:extLst>
              <a:ext uri="{FF2B5EF4-FFF2-40B4-BE49-F238E27FC236}">
                <a16:creationId xmlns:a16="http://schemas.microsoft.com/office/drawing/2014/main" id="{1E611A4F-CE57-4F1E-8EF4-2DBB55F67438}"/>
              </a:ext>
            </a:extLst>
          </p:cNvPr>
          <p:cNvSpPr txBox="1"/>
          <p:nvPr/>
        </p:nvSpPr>
        <p:spPr>
          <a:xfrm>
            <a:off x="985125" y="1692763"/>
            <a:ext cx="3686187" cy="461665"/>
          </a:xfrm>
          <a:prstGeom prst="rect">
            <a:avLst/>
          </a:prstGeom>
          <a:solidFill>
            <a:schemeClr val="accent4"/>
          </a:solidFill>
        </p:spPr>
        <p:txBody>
          <a:bodyPr wrap="square" rtlCol="0">
            <a:spAutoFit/>
          </a:bodyPr>
          <a:lstStyle/>
          <a:p>
            <a:pPr algn="ctr"/>
            <a:r>
              <a:rPr lang="en-US" sz="2400" b="1" dirty="0">
                <a:latin typeface="Calibri" pitchFamily="34" charset="0"/>
                <a:cs typeface="Calibri" pitchFamily="34" charset="0"/>
              </a:rPr>
              <a:t>$11.548.591,86</a:t>
            </a:r>
          </a:p>
        </p:txBody>
      </p:sp>
      <p:sp>
        <p:nvSpPr>
          <p:cNvPr id="46" name="TextBox 65">
            <a:extLst>
              <a:ext uri="{FF2B5EF4-FFF2-40B4-BE49-F238E27FC236}">
                <a16:creationId xmlns:a16="http://schemas.microsoft.com/office/drawing/2014/main" id="{2A8103A8-F351-4D88-AE55-E18AAB0C4D27}"/>
              </a:ext>
            </a:extLst>
          </p:cNvPr>
          <p:cNvSpPr txBox="1"/>
          <p:nvPr/>
        </p:nvSpPr>
        <p:spPr>
          <a:xfrm>
            <a:off x="4628300" y="2936249"/>
            <a:ext cx="1253958" cy="307777"/>
          </a:xfrm>
          <a:prstGeom prst="rect">
            <a:avLst/>
          </a:prstGeom>
          <a:noFill/>
        </p:spPr>
        <p:txBody>
          <a:bodyPr wrap="square" rtlCol="0">
            <a:spAutoFit/>
          </a:bodyPr>
          <a:lstStyle/>
          <a:p>
            <a:pPr algn="ctr"/>
            <a:r>
              <a:rPr lang="en-US" sz="1400" b="1" dirty="0"/>
              <a:t> $400.500,00</a:t>
            </a:r>
          </a:p>
        </p:txBody>
      </p:sp>
      <p:sp>
        <p:nvSpPr>
          <p:cNvPr id="47" name="TextBox 65">
            <a:extLst>
              <a:ext uri="{FF2B5EF4-FFF2-40B4-BE49-F238E27FC236}">
                <a16:creationId xmlns:a16="http://schemas.microsoft.com/office/drawing/2014/main" id="{A7E39E4D-BC43-40DD-A702-3D6394B1D68F}"/>
              </a:ext>
            </a:extLst>
          </p:cNvPr>
          <p:cNvSpPr txBox="1"/>
          <p:nvPr/>
        </p:nvSpPr>
        <p:spPr>
          <a:xfrm>
            <a:off x="4600972" y="3348556"/>
            <a:ext cx="1253958" cy="307777"/>
          </a:xfrm>
          <a:prstGeom prst="rect">
            <a:avLst/>
          </a:prstGeom>
          <a:noFill/>
        </p:spPr>
        <p:txBody>
          <a:bodyPr wrap="square" rtlCol="0">
            <a:spAutoFit/>
          </a:bodyPr>
          <a:lstStyle/>
          <a:p>
            <a:pPr algn="ctr"/>
            <a:r>
              <a:rPr lang="en-US" sz="1400" b="1" dirty="0"/>
              <a:t> $45.150,00</a:t>
            </a:r>
          </a:p>
        </p:txBody>
      </p:sp>
      <p:sp>
        <p:nvSpPr>
          <p:cNvPr id="48" name="Google Shape;137;p3">
            <a:extLst>
              <a:ext uri="{FF2B5EF4-FFF2-40B4-BE49-F238E27FC236}">
                <a16:creationId xmlns:a16="http://schemas.microsoft.com/office/drawing/2014/main" id="{52B333E6-2345-44A2-892B-E9A244078F93}"/>
              </a:ext>
            </a:extLst>
          </p:cNvPr>
          <p:cNvSpPr txBox="1"/>
          <p:nvPr/>
        </p:nvSpPr>
        <p:spPr>
          <a:xfrm>
            <a:off x="1473435" y="6053191"/>
            <a:ext cx="3580327"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dirty="0">
                <a:solidFill>
                  <a:schemeClr val="dk1"/>
                </a:solidFill>
                <a:latin typeface="Calibri"/>
                <a:ea typeface="Calibri"/>
                <a:cs typeface="Calibri"/>
                <a:sym typeface="Calibri"/>
              </a:rPr>
              <a:t>FUENTE: DNPI</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9" name="Imagen 48">
            <a:extLst>
              <a:ext uri="{FF2B5EF4-FFF2-40B4-BE49-F238E27FC236}">
                <a16:creationId xmlns:a16="http://schemas.microsoft.com/office/drawing/2014/main" id="{30413188-2DE5-4FE5-8C43-410DCFEAB174}"/>
              </a:ext>
            </a:extLst>
          </p:cNvPr>
          <p:cNvPicPr>
            <a:picLocks noChangeAspect="1"/>
          </p:cNvPicPr>
          <p:nvPr/>
        </p:nvPicPr>
        <p:blipFill rotWithShape="1">
          <a:blip r:embed="rId2"/>
          <a:srcRect r="24875"/>
          <a:stretch/>
        </p:blipFill>
        <p:spPr>
          <a:xfrm>
            <a:off x="2228889" y="2349304"/>
            <a:ext cx="6052780" cy="3661255"/>
          </a:xfrm>
          <a:prstGeom prst="rect">
            <a:avLst/>
          </a:prstGeom>
        </p:spPr>
      </p:pic>
      <p:sp>
        <p:nvSpPr>
          <p:cNvPr id="50" name="CuadroTexto 49">
            <a:extLst>
              <a:ext uri="{FF2B5EF4-FFF2-40B4-BE49-F238E27FC236}">
                <a16:creationId xmlns:a16="http://schemas.microsoft.com/office/drawing/2014/main" id="{62950D91-8801-4AF9-BE95-113DD4E6A22E}"/>
              </a:ext>
            </a:extLst>
          </p:cNvPr>
          <p:cNvSpPr txBox="1"/>
          <p:nvPr/>
        </p:nvSpPr>
        <p:spPr>
          <a:xfrm>
            <a:off x="-419303" y="286346"/>
            <a:ext cx="9640724" cy="461665"/>
          </a:xfrm>
          <a:prstGeom prst="rect">
            <a:avLst/>
          </a:prstGeom>
          <a:noFill/>
        </p:spPr>
        <p:txBody>
          <a:bodyPr wrap="square">
            <a:spAutoFit/>
          </a:bodyPr>
          <a:lstStyle/>
          <a:p>
            <a:pPr algn="ctr"/>
            <a:r>
              <a:rPr lang="en-US" sz="2400" b="1" dirty="0">
                <a:latin typeface="Calibri" pitchFamily="34" charset="0"/>
                <a:cs typeface="Calibri" pitchFamily="34" charset="0"/>
              </a:rPr>
              <a:t>PRESUPUESTO Y ASIGNACIÓN PRESUPUESTARIA POR ÁREAS </a:t>
            </a:r>
          </a:p>
        </p:txBody>
      </p:sp>
      <p:pic>
        <p:nvPicPr>
          <p:cNvPr id="51" name="Imagen 50">
            <a:extLst>
              <a:ext uri="{FF2B5EF4-FFF2-40B4-BE49-F238E27FC236}">
                <a16:creationId xmlns:a16="http://schemas.microsoft.com/office/drawing/2014/main" id="{6A17E30C-DB08-40D9-B67E-B2F5E2956D59}"/>
              </a:ext>
            </a:extLst>
          </p:cNvPr>
          <p:cNvPicPr>
            <a:picLocks noChangeAspect="1"/>
          </p:cNvPicPr>
          <p:nvPr/>
        </p:nvPicPr>
        <p:blipFill>
          <a:blip r:embed="rId3"/>
          <a:stretch>
            <a:fillRect/>
          </a:stretch>
        </p:blipFill>
        <p:spPr>
          <a:xfrm>
            <a:off x="10690577" y="21451"/>
            <a:ext cx="1480517" cy="932929"/>
          </a:xfrm>
          <a:prstGeom prst="rect">
            <a:avLst/>
          </a:prstGeom>
        </p:spPr>
      </p:pic>
      <p:pic>
        <p:nvPicPr>
          <p:cNvPr id="53" name="Imagen 52">
            <a:extLst>
              <a:ext uri="{FF2B5EF4-FFF2-40B4-BE49-F238E27FC236}">
                <a16:creationId xmlns:a16="http://schemas.microsoft.com/office/drawing/2014/main" id="{F63EC761-7F05-4B72-A0B4-145179054ADE}"/>
              </a:ext>
            </a:extLst>
          </p:cNvPr>
          <p:cNvPicPr>
            <a:picLocks noChangeAspect="1"/>
          </p:cNvPicPr>
          <p:nvPr/>
        </p:nvPicPr>
        <p:blipFill>
          <a:blip r:embed="rId4"/>
          <a:stretch>
            <a:fillRect/>
          </a:stretch>
        </p:blipFill>
        <p:spPr>
          <a:xfrm>
            <a:off x="20905" y="6202800"/>
            <a:ext cx="12171095" cy="584097"/>
          </a:xfrm>
          <a:prstGeom prst="rect">
            <a:avLst/>
          </a:prstGeom>
        </p:spPr>
      </p:pic>
      <p:sp>
        <p:nvSpPr>
          <p:cNvPr id="10" name="TextBox 42">
            <a:extLst>
              <a:ext uri="{FF2B5EF4-FFF2-40B4-BE49-F238E27FC236}">
                <a16:creationId xmlns:a16="http://schemas.microsoft.com/office/drawing/2014/main" id="{42F3180B-9969-4042-BEDC-C8141899B397}"/>
              </a:ext>
            </a:extLst>
          </p:cNvPr>
          <p:cNvSpPr txBox="1"/>
          <p:nvPr/>
        </p:nvSpPr>
        <p:spPr>
          <a:xfrm>
            <a:off x="5925270" y="1692762"/>
            <a:ext cx="3686187" cy="461665"/>
          </a:xfrm>
          <a:prstGeom prst="rect">
            <a:avLst/>
          </a:prstGeom>
          <a:solidFill>
            <a:schemeClr val="accent4"/>
          </a:solidFill>
        </p:spPr>
        <p:txBody>
          <a:bodyPr wrap="square" rtlCol="0">
            <a:spAutoFit/>
          </a:bodyPr>
          <a:lstStyle/>
          <a:p>
            <a:pPr algn="ctr"/>
            <a:r>
              <a:rPr lang="en-US" sz="2400" b="1" dirty="0">
                <a:latin typeface="Calibri" pitchFamily="34" charset="0"/>
                <a:cs typeface="Calibri" pitchFamily="34" charset="0"/>
              </a:rPr>
              <a:t>$8.314.938,56</a:t>
            </a:r>
          </a:p>
        </p:txBody>
      </p:sp>
      <p:sp>
        <p:nvSpPr>
          <p:cNvPr id="11" name="TextBox 42">
            <a:extLst>
              <a:ext uri="{FF2B5EF4-FFF2-40B4-BE49-F238E27FC236}">
                <a16:creationId xmlns:a16="http://schemas.microsoft.com/office/drawing/2014/main" id="{4944E749-D8E4-41E5-BDCC-806F53A0117E}"/>
              </a:ext>
            </a:extLst>
          </p:cNvPr>
          <p:cNvSpPr txBox="1"/>
          <p:nvPr/>
        </p:nvSpPr>
        <p:spPr>
          <a:xfrm>
            <a:off x="1012453" y="1100161"/>
            <a:ext cx="3686187" cy="400110"/>
          </a:xfrm>
          <a:prstGeom prst="rect">
            <a:avLst/>
          </a:prstGeom>
          <a:solidFill>
            <a:schemeClr val="accent6">
              <a:lumMod val="40000"/>
              <a:lumOff val="60000"/>
            </a:schemeClr>
          </a:solidFill>
        </p:spPr>
        <p:txBody>
          <a:bodyPr wrap="square" rtlCol="0">
            <a:spAutoFit/>
          </a:bodyPr>
          <a:lstStyle/>
          <a:p>
            <a:pPr algn="ctr"/>
            <a:r>
              <a:rPr lang="en-US" sz="2000" b="1" dirty="0">
                <a:latin typeface="Calibri" pitchFamily="34" charset="0"/>
                <a:cs typeface="Calibri" pitchFamily="34" charset="0"/>
              </a:rPr>
              <a:t>PRESUPUESTO CODIFICADO </a:t>
            </a:r>
          </a:p>
        </p:txBody>
      </p:sp>
      <p:sp>
        <p:nvSpPr>
          <p:cNvPr id="12" name="TextBox 42">
            <a:extLst>
              <a:ext uri="{FF2B5EF4-FFF2-40B4-BE49-F238E27FC236}">
                <a16:creationId xmlns:a16="http://schemas.microsoft.com/office/drawing/2014/main" id="{E41C5C14-10E8-417B-91FB-4061F37EFE06}"/>
              </a:ext>
            </a:extLst>
          </p:cNvPr>
          <p:cNvSpPr txBox="1"/>
          <p:nvPr/>
        </p:nvSpPr>
        <p:spPr>
          <a:xfrm>
            <a:off x="5952598" y="1114728"/>
            <a:ext cx="3686187" cy="400110"/>
          </a:xfrm>
          <a:prstGeom prst="rect">
            <a:avLst/>
          </a:prstGeom>
          <a:solidFill>
            <a:schemeClr val="accent6">
              <a:lumMod val="40000"/>
              <a:lumOff val="60000"/>
            </a:schemeClr>
          </a:solidFill>
        </p:spPr>
        <p:txBody>
          <a:bodyPr wrap="square" rtlCol="0">
            <a:spAutoFit/>
          </a:bodyPr>
          <a:lstStyle/>
          <a:p>
            <a:pPr algn="ctr"/>
            <a:r>
              <a:rPr lang="en-US" sz="2000" b="1" dirty="0">
                <a:latin typeface="Calibri" pitchFamily="34" charset="0"/>
                <a:cs typeface="Calibri" pitchFamily="34" charset="0"/>
              </a:rPr>
              <a:t>PRESUPUESTO RECIBIDO</a:t>
            </a:r>
          </a:p>
        </p:txBody>
      </p:sp>
      <p:sp>
        <p:nvSpPr>
          <p:cNvPr id="3" name="Globo: flecha izquierda 2">
            <a:extLst>
              <a:ext uri="{FF2B5EF4-FFF2-40B4-BE49-F238E27FC236}">
                <a16:creationId xmlns:a16="http://schemas.microsoft.com/office/drawing/2014/main" id="{5CB5EEB2-57EF-41B0-8AAA-3DDC213F8C47}"/>
              </a:ext>
            </a:extLst>
          </p:cNvPr>
          <p:cNvSpPr/>
          <p:nvPr/>
        </p:nvSpPr>
        <p:spPr>
          <a:xfrm>
            <a:off x="8592852" y="2936249"/>
            <a:ext cx="2740517" cy="2069743"/>
          </a:xfrm>
          <a:prstGeom prst="leftArrow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dirty="0">
                <a:solidFill>
                  <a:schemeClr val="tx1">
                    <a:lumMod val="85000"/>
                    <a:lumOff val="15000"/>
                  </a:schemeClr>
                </a:solidFill>
              </a:rPr>
              <a:t>EJECUCIÓN TOTAL</a:t>
            </a:r>
          </a:p>
          <a:p>
            <a:pPr algn="ctr"/>
            <a:endParaRPr lang="es-EC" sz="1800" b="1" dirty="0">
              <a:solidFill>
                <a:schemeClr val="tx1">
                  <a:lumMod val="85000"/>
                  <a:lumOff val="15000"/>
                </a:schemeClr>
              </a:solidFill>
            </a:endParaRPr>
          </a:p>
          <a:p>
            <a:pPr algn="ctr"/>
            <a:r>
              <a:rPr lang="es-EC" sz="1800" b="1" dirty="0">
                <a:solidFill>
                  <a:schemeClr val="tx1">
                    <a:lumMod val="85000"/>
                    <a:lumOff val="15000"/>
                  </a:schemeClr>
                </a:solidFill>
                <a:effectLst/>
              </a:rPr>
              <a:t>77,38%</a:t>
            </a:r>
            <a:endParaRPr lang="es-EC" sz="1800" b="1" dirty="0">
              <a:solidFill>
                <a:schemeClr val="tx1">
                  <a:lumMod val="85000"/>
                  <a:lumOff val="15000"/>
                </a:schemeClr>
              </a:solidFill>
              <a:effectLst/>
              <a:latin typeface="Cambria" panose="02040503050406030204" pitchFamily="18" charset="0"/>
              <a:ea typeface="MS Mincho"/>
              <a:cs typeface="Times New Roman" panose="02020603050405020304" pitchFamily="18" charset="0"/>
            </a:endParaRPr>
          </a:p>
          <a:p>
            <a:pPr algn="ctr"/>
            <a:endParaRPr lang="es-ES" dirty="0"/>
          </a:p>
        </p:txBody>
      </p:sp>
    </p:spTree>
    <p:extLst>
      <p:ext uri="{BB962C8B-B14F-4D97-AF65-F5344CB8AC3E}">
        <p14:creationId xmlns:p14="http://schemas.microsoft.com/office/powerpoint/2010/main" val="366190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n 65">
            <a:extLst>
              <a:ext uri="{FF2B5EF4-FFF2-40B4-BE49-F238E27FC236}">
                <a16:creationId xmlns:a16="http://schemas.microsoft.com/office/drawing/2014/main" id="{2EA6B5F6-0E03-4751-AF27-24F08EA9BC4B}"/>
              </a:ext>
            </a:extLst>
          </p:cNvPr>
          <p:cNvPicPr>
            <a:picLocks noChangeAspect="1"/>
          </p:cNvPicPr>
          <p:nvPr/>
        </p:nvPicPr>
        <p:blipFill>
          <a:blip r:embed="rId3"/>
          <a:stretch>
            <a:fillRect/>
          </a:stretch>
        </p:blipFill>
        <p:spPr>
          <a:xfrm>
            <a:off x="10690577" y="21451"/>
            <a:ext cx="1480517" cy="932929"/>
          </a:xfrm>
          <a:prstGeom prst="rect">
            <a:avLst/>
          </a:prstGeom>
        </p:spPr>
      </p:pic>
      <p:pic>
        <p:nvPicPr>
          <p:cNvPr id="4" name="Imagen 3">
            <a:extLst>
              <a:ext uri="{FF2B5EF4-FFF2-40B4-BE49-F238E27FC236}">
                <a16:creationId xmlns:a16="http://schemas.microsoft.com/office/drawing/2014/main" id="{B6C624BF-7CD7-4C43-952C-DCC3953E243F}"/>
              </a:ext>
            </a:extLst>
          </p:cNvPr>
          <p:cNvPicPr>
            <a:picLocks noChangeAspect="1"/>
          </p:cNvPicPr>
          <p:nvPr/>
        </p:nvPicPr>
        <p:blipFill>
          <a:blip r:embed="rId4"/>
          <a:stretch>
            <a:fillRect/>
          </a:stretch>
        </p:blipFill>
        <p:spPr>
          <a:xfrm>
            <a:off x="18661" y="6273903"/>
            <a:ext cx="12171095" cy="584097"/>
          </a:xfrm>
          <a:prstGeom prst="rect">
            <a:avLst/>
          </a:prstGeom>
        </p:spPr>
      </p:pic>
      <p:sp>
        <p:nvSpPr>
          <p:cNvPr id="10" name="1 Título">
            <a:extLst>
              <a:ext uri="{FF2B5EF4-FFF2-40B4-BE49-F238E27FC236}">
                <a16:creationId xmlns:a16="http://schemas.microsoft.com/office/drawing/2014/main" id="{0DFA5C1D-5738-4650-984F-15313BA7C8CA}"/>
              </a:ext>
            </a:extLst>
          </p:cNvPr>
          <p:cNvSpPr txBox="1">
            <a:spLocks/>
          </p:cNvSpPr>
          <p:nvPr/>
        </p:nvSpPr>
        <p:spPr>
          <a:xfrm>
            <a:off x="629074" y="346936"/>
            <a:ext cx="12153905" cy="8731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s-EC" sz="2400" b="1" dirty="0">
                <a:solidFill>
                  <a:prstClr val="black"/>
                </a:solidFill>
              </a:rPr>
            </a:br>
            <a:r>
              <a:rPr lang="es-EC" sz="2400" b="1" dirty="0">
                <a:solidFill>
                  <a:prstClr val="black"/>
                </a:solidFill>
              </a:rPr>
              <a:t>GESTIÓN DE LA DIRECCIÓN NACIONAL TÉCNICA Y PLANIFICACIÓN: </a:t>
            </a:r>
            <a:br>
              <a:rPr lang="es-EC" sz="2400" b="1" dirty="0">
                <a:solidFill>
                  <a:prstClr val="black"/>
                </a:solidFill>
              </a:rPr>
            </a:br>
            <a:r>
              <a:rPr lang="es-EC" sz="1800" b="1" dirty="0">
                <a:solidFill>
                  <a:prstClr val="black"/>
                </a:solidFill>
              </a:rPr>
              <a:t>CONVENIOS / CONSULTORÍAS / CAPACITACONES / ASISTENCIAS TÉCNICAS </a:t>
            </a:r>
          </a:p>
        </p:txBody>
      </p:sp>
      <p:sp>
        <p:nvSpPr>
          <p:cNvPr id="11" name="CuadroTexto 13">
            <a:extLst>
              <a:ext uri="{FF2B5EF4-FFF2-40B4-BE49-F238E27FC236}">
                <a16:creationId xmlns:a16="http://schemas.microsoft.com/office/drawing/2014/main" id="{0C5D92C2-B166-4FBE-A23D-19EC052B7451}"/>
              </a:ext>
            </a:extLst>
          </p:cNvPr>
          <p:cNvSpPr txBox="1"/>
          <p:nvPr/>
        </p:nvSpPr>
        <p:spPr>
          <a:xfrm>
            <a:off x="7580746" y="1600791"/>
            <a:ext cx="2020958" cy="461665"/>
          </a:xfrm>
          <a:prstGeom prst="rect">
            <a:avLst/>
          </a:prstGeom>
          <a:noFill/>
        </p:spPr>
        <p:txBody>
          <a:bodyPr wrap="square">
            <a:spAutoFit/>
          </a:bodyPr>
          <a:lstStyle/>
          <a:p>
            <a:pPr algn="ctr"/>
            <a:r>
              <a:rPr lang="es-EC" sz="2400" b="1" u="sng" dirty="0">
                <a:solidFill>
                  <a:prstClr val="black"/>
                </a:solidFill>
              </a:rPr>
              <a:t>Consultorías</a:t>
            </a:r>
            <a:endParaRPr lang="es-EC" u="sng" dirty="0"/>
          </a:p>
        </p:txBody>
      </p:sp>
      <p:pic>
        <p:nvPicPr>
          <p:cNvPr id="13" name="Imagen 12">
            <a:extLst>
              <a:ext uri="{FF2B5EF4-FFF2-40B4-BE49-F238E27FC236}">
                <a16:creationId xmlns:a16="http://schemas.microsoft.com/office/drawing/2014/main" id="{85677B95-6216-408A-8EBC-408831A06742}"/>
              </a:ext>
            </a:extLst>
          </p:cNvPr>
          <p:cNvPicPr/>
          <p:nvPr/>
        </p:nvPicPr>
        <p:blipFill rotWithShape="1">
          <a:blip r:embed="rId5"/>
          <a:srcRect r="34384" b="15879"/>
          <a:stretch/>
        </p:blipFill>
        <p:spPr bwMode="auto">
          <a:xfrm>
            <a:off x="5820208" y="2156687"/>
            <a:ext cx="5189538" cy="1030288"/>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4" name="CuadroTexto 13">
            <a:extLst>
              <a:ext uri="{FF2B5EF4-FFF2-40B4-BE49-F238E27FC236}">
                <a16:creationId xmlns:a16="http://schemas.microsoft.com/office/drawing/2014/main" id="{3BF71FA4-EF59-4B16-B0AA-2ACDB096E2A8}"/>
              </a:ext>
            </a:extLst>
          </p:cNvPr>
          <p:cNvSpPr txBox="1"/>
          <p:nvPr/>
        </p:nvSpPr>
        <p:spPr>
          <a:xfrm>
            <a:off x="1877806" y="1587516"/>
            <a:ext cx="2020958" cy="461665"/>
          </a:xfrm>
          <a:prstGeom prst="rect">
            <a:avLst/>
          </a:prstGeom>
          <a:noFill/>
        </p:spPr>
        <p:txBody>
          <a:bodyPr wrap="square">
            <a:spAutoFit/>
          </a:bodyPr>
          <a:lstStyle/>
          <a:p>
            <a:pPr algn="ctr"/>
            <a:r>
              <a:rPr lang="es-EC" sz="2400" b="1" u="sng" dirty="0">
                <a:solidFill>
                  <a:prstClr val="black"/>
                </a:solidFill>
              </a:rPr>
              <a:t>Convenios</a:t>
            </a:r>
            <a:endParaRPr lang="es-EC" u="sng" dirty="0"/>
          </a:p>
        </p:txBody>
      </p:sp>
      <p:sp>
        <p:nvSpPr>
          <p:cNvPr id="15" name="Google Shape;137;p3">
            <a:extLst>
              <a:ext uri="{FF2B5EF4-FFF2-40B4-BE49-F238E27FC236}">
                <a16:creationId xmlns:a16="http://schemas.microsoft.com/office/drawing/2014/main" id="{F71441E9-E6F6-48DD-9556-9C10D18BF84B}"/>
              </a:ext>
            </a:extLst>
          </p:cNvPr>
          <p:cNvSpPr txBox="1"/>
          <p:nvPr/>
        </p:nvSpPr>
        <p:spPr>
          <a:xfrm>
            <a:off x="87643" y="6619979"/>
            <a:ext cx="3580327"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dirty="0">
                <a:solidFill>
                  <a:schemeClr val="dk1"/>
                </a:solidFill>
                <a:latin typeface="Calibri"/>
                <a:ea typeface="Calibri"/>
                <a:cs typeface="Calibri"/>
                <a:sym typeface="Calibri"/>
              </a:rPr>
              <a:t>FUENTE: DNTP</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aphicFrame>
        <p:nvGraphicFramePr>
          <p:cNvPr id="16" name="Tabla 15">
            <a:extLst>
              <a:ext uri="{FF2B5EF4-FFF2-40B4-BE49-F238E27FC236}">
                <a16:creationId xmlns:a16="http://schemas.microsoft.com/office/drawing/2014/main" id="{758A746F-0C9C-4731-AA4F-5DA473A50473}"/>
              </a:ext>
            </a:extLst>
          </p:cNvPr>
          <p:cNvGraphicFramePr>
            <a:graphicFrameLocks noGrp="1"/>
          </p:cNvGraphicFramePr>
          <p:nvPr>
            <p:extLst>
              <p:ext uri="{D42A27DB-BD31-4B8C-83A1-F6EECF244321}">
                <p14:modId xmlns:p14="http://schemas.microsoft.com/office/powerpoint/2010/main" val="99404736"/>
              </p:ext>
            </p:extLst>
          </p:nvPr>
        </p:nvGraphicFramePr>
        <p:xfrm>
          <a:off x="5820206" y="4268665"/>
          <a:ext cx="5216034" cy="1704648"/>
        </p:xfrm>
        <a:graphic>
          <a:graphicData uri="http://schemas.openxmlformats.org/drawingml/2006/table">
            <a:tbl>
              <a:tblPr/>
              <a:tblGrid>
                <a:gridCol w="1726434">
                  <a:extLst>
                    <a:ext uri="{9D8B030D-6E8A-4147-A177-3AD203B41FA5}">
                      <a16:colId xmlns:a16="http://schemas.microsoft.com/office/drawing/2014/main" val="516505815"/>
                    </a:ext>
                  </a:extLst>
                </a:gridCol>
                <a:gridCol w="1146058">
                  <a:extLst>
                    <a:ext uri="{9D8B030D-6E8A-4147-A177-3AD203B41FA5}">
                      <a16:colId xmlns:a16="http://schemas.microsoft.com/office/drawing/2014/main" val="1734635459"/>
                    </a:ext>
                  </a:extLst>
                </a:gridCol>
                <a:gridCol w="1256257">
                  <a:extLst>
                    <a:ext uri="{9D8B030D-6E8A-4147-A177-3AD203B41FA5}">
                      <a16:colId xmlns:a16="http://schemas.microsoft.com/office/drawing/2014/main" val="3955143400"/>
                    </a:ext>
                  </a:extLst>
                </a:gridCol>
                <a:gridCol w="1087285">
                  <a:extLst>
                    <a:ext uri="{9D8B030D-6E8A-4147-A177-3AD203B41FA5}">
                      <a16:colId xmlns:a16="http://schemas.microsoft.com/office/drawing/2014/main" val="667988783"/>
                    </a:ext>
                  </a:extLst>
                </a:gridCol>
              </a:tblGrid>
              <a:tr h="563520">
                <a:tc>
                  <a:txBody>
                    <a:bodyPr/>
                    <a:lstStyle/>
                    <a:p>
                      <a:pPr algn="ctr" fontAlgn="ctr"/>
                      <a:r>
                        <a:rPr lang="es-EC" sz="1200" b="1" u="none" strike="noStrike" dirty="0">
                          <a:effectLst/>
                        </a:rPr>
                        <a:t>Área</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bg2">
                        <a:alpha val="0"/>
                      </a:schemeClr>
                    </a:solidFill>
                  </a:tcPr>
                </a:tc>
                <a:tc>
                  <a:txBody>
                    <a:bodyPr/>
                    <a:lstStyle/>
                    <a:p>
                      <a:pPr algn="ctr" fontAlgn="ctr"/>
                      <a:r>
                        <a:rPr lang="es-EC" sz="1200" b="1" u="none" strike="noStrike" dirty="0">
                          <a:effectLst/>
                        </a:rPr>
                        <a:t>Asistencias Técnicas</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bg2">
                        <a:alpha val="0"/>
                      </a:schemeClr>
                    </a:solidFill>
                  </a:tcPr>
                </a:tc>
                <a:tc>
                  <a:txBody>
                    <a:bodyPr/>
                    <a:lstStyle/>
                    <a:p>
                      <a:pPr algn="ctr" fontAlgn="ctr"/>
                      <a:r>
                        <a:rPr lang="es-EC" sz="1200" b="1" u="none" strike="noStrike" dirty="0">
                          <a:effectLst/>
                        </a:rPr>
                        <a:t>Nro. de Capacitaciones</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bg2">
                        <a:alpha val="0"/>
                      </a:schemeClr>
                    </a:solidFill>
                  </a:tcPr>
                </a:tc>
                <a:tc>
                  <a:txBody>
                    <a:bodyPr/>
                    <a:lstStyle/>
                    <a:p>
                      <a:pPr algn="ctr" fontAlgn="ctr"/>
                      <a:r>
                        <a:rPr lang="es-EC" sz="1200" b="1" u="none" strike="noStrike" dirty="0">
                          <a:effectLst/>
                        </a:rPr>
                        <a:t>Nro. Técnicos beneficiados</a:t>
                      </a:r>
                      <a:endParaRPr lang="es-EC" sz="1200" b="1" i="0" u="none" strike="noStrike" dirty="0">
                        <a:solidFill>
                          <a:srgbClr val="000000"/>
                        </a:solidFill>
                        <a:effectLst/>
                        <a:latin typeface="Calibri" panose="020F0502020204030204" pitchFamily="34" charset="0"/>
                      </a:endParaRPr>
                    </a:p>
                  </a:txBody>
                  <a:tcPr marL="9525" marR="9525" marT="9525" marB="0" anchor="ctr">
                    <a:solidFill>
                      <a:schemeClr val="bg2">
                        <a:alpha val="0"/>
                      </a:schemeClr>
                    </a:solidFill>
                  </a:tcPr>
                </a:tc>
                <a:extLst>
                  <a:ext uri="{0D108BD9-81ED-4DB2-BD59-A6C34878D82A}">
                    <a16:rowId xmlns:a16="http://schemas.microsoft.com/office/drawing/2014/main" val="429855102"/>
                  </a:ext>
                </a:extLst>
              </a:tr>
              <a:tr h="563520">
                <a:tc>
                  <a:txBody>
                    <a:bodyPr/>
                    <a:lstStyle/>
                    <a:p>
                      <a:pPr algn="ctr" fontAlgn="ctr"/>
                      <a:r>
                        <a:rPr lang="es-EC" sz="1200" u="none" strike="noStrike" dirty="0">
                          <a:effectLst/>
                        </a:rPr>
                        <a:t>Coordinación de Desarrollo Territorial</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1.224</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106</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6.145</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4748644"/>
                  </a:ext>
                </a:extLst>
              </a:tr>
              <a:tr h="577608">
                <a:tc>
                  <a:txBody>
                    <a:bodyPr/>
                    <a:lstStyle/>
                    <a:p>
                      <a:pPr algn="ctr" fontAlgn="ctr"/>
                      <a:r>
                        <a:rPr lang="es-ES" sz="1200" u="none" strike="noStrike" dirty="0">
                          <a:effectLst/>
                        </a:rPr>
                        <a:t>Coordinación de Gestión y Fortalecimiento Municipal</a:t>
                      </a:r>
                      <a:endParaRPr lang="es-E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257</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u="none" strike="noStrike" dirty="0">
                          <a:effectLst/>
                        </a:rPr>
                        <a:t>15</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200" b="1" u="none" strike="noStrike" dirty="0">
                          <a:effectLst/>
                        </a:rPr>
                        <a:t>2.436</a:t>
                      </a:r>
                      <a:endParaRPr lang="es-EC"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7890919"/>
                  </a:ext>
                </a:extLst>
              </a:tr>
            </a:tbl>
          </a:graphicData>
        </a:graphic>
      </p:graphicFrame>
      <p:sp>
        <p:nvSpPr>
          <p:cNvPr id="17" name="CuadroTexto 13">
            <a:extLst>
              <a:ext uri="{FF2B5EF4-FFF2-40B4-BE49-F238E27FC236}">
                <a16:creationId xmlns:a16="http://schemas.microsoft.com/office/drawing/2014/main" id="{BEF0745A-E736-4DED-BF74-C41BA768A952}"/>
              </a:ext>
            </a:extLst>
          </p:cNvPr>
          <p:cNvSpPr txBox="1"/>
          <p:nvPr/>
        </p:nvSpPr>
        <p:spPr>
          <a:xfrm>
            <a:off x="5820205" y="3630284"/>
            <a:ext cx="5189538" cy="461665"/>
          </a:xfrm>
          <a:prstGeom prst="rect">
            <a:avLst/>
          </a:prstGeom>
          <a:noFill/>
        </p:spPr>
        <p:txBody>
          <a:bodyPr wrap="square">
            <a:spAutoFit/>
          </a:bodyPr>
          <a:lstStyle/>
          <a:p>
            <a:pPr algn="ctr"/>
            <a:r>
              <a:rPr lang="es-EC" sz="2400" b="1" u="sng" dirty="0">
                <a:solidFill>
                  <a:prstClr val="black"/>
                </a:solidFill>
              </a:rPr>
              <a:t>Capacitaciones y asistencias técnicas</a:t>
            </a:r>
            <a:endParaRPr lang="es-EC" sz="2400" u="sng" dirty="0"/>
          </a:p>
        </p:txBody>
      </p:sp>
      <p:pic>
        <p:nvPicPr>
          <p:cNvPr id="18" name="Imagen 17">
            <a:extLst>
              <a:ext uri="{FF2B5EF4-FFF2-40B4-BE49-F238E27FC236}">
                <a16:creationId xmlns:a16="http://schemas.microsoft.com/office/drawing/2014/main" id="{3C6FE0FF-F6F1-46DB-977B-CCA746F46152}"/>
              </a:ext>
            </a:extLst>
          </p:cNvPr>
          <p:cNvPicPr/>
          <p:nvPr/>
        </p:nvPicPr>
        <p:blipFill rotWithShape="1">
          <a:blip r:embed="rId6"/>
          <a:srcRect r="58608" b="7373"/>
          <a:stretch/>
        </p:blipFill>
        <p:spPr bwMode="auto">
          <a:xfrm>
            <a:off x="1799894" y="2195817"/>
            <a:ext cx="2176780" cy="3317247"/>
          </a:xfrm>
          <a:prstGeom prst="rect">
            <a:avLst/>
          </a:prstGeom>
          <a:ln w="38100" cap="sq" cmpd="sng" algn="ctr">
            <a:solidFill>
              <a:srgbClr val="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3653C1EF-7634-402E-914B-1CF315DFCC79}"/>
              </a:ext>
            </a:extLst>
          </p:cNvPr>
          <p:cNvSpPr txBox="1"/>
          <p:nvPr/>
        </p:nvSpPr>
        <p:spPr>
          <a:xfrm>
            <a:off x="1966846" y="5659700"/>
            <a:ext cx="1872885" cy="369332"/>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s-ES" b="1" dirty="0"/>
              <a:t>Total 63 Firmados</a:t>
            </a:r>
            <a:endParaRPr lang="es-EC" b="1" dirty="0"/>
          </a:p>
        </p:txBody>
      </p:sp>
    </p:spTree>
    <p:extLst>
      <p:ext uri="{BB962C8B-B14F-4D97-AF65-F5344CB8AC3E}">
        <p14:creationId xmlns:p14="http://schemas.microsoft.com/office/powerpoint/2010/main" val="215295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4FB5F9DD-3342-4517-8B65-D0B37C70971A}"/>
              </a:ext>
            </a:extLst>
          </p:cNvPr>
          <p:cNvPicPr>
            <a:picLocks noChangeAspect="1"/>
          </p:cNvPicPr>
          <p:nvPr/>
        </p:nvPicPr>
        <p:blipFill>
          <a:blip r:embed="rId2"/>
          <a:stretch>
            <a:fillRect/>
          </a:stretch>
        </p:blipFill>
        <p:spPr>
          <a:xfrm>
            <a:off x="10690577" y="21451"/>
            <a:ext cx="1480517" cy="932929"/>
          </a:xfrm>
          <a:prstGeom prst="rect">
            <a:avLst/>
          </a:prstGeom>
        </p:spPr>
      </p:pic>
      <p:pic>
        <p:nvPicPr>
          <p:cNvPr id="22" name="Imagen 21">
            <a:extLst>
              <a:ext uri="{FF2B5EF4-FFF2-40B4-BE49-F238E27FC236}">
                <a16:creationId xmlns:a16="http://schemas.microsoft.com/office/drawing/2014/main" id="{56053971-74FC-4FB5-893E-78B7F6768F9C}"/>
              </a:ext>
            </a:extLst>
          </p:cNvPr>
          <p:cNvPicPr>
            <a:picLocks noChangeAspect="1"/>
          </p:cNvPicPr>
          <p:nvPr/>
        </p:nvPicPr>
        <p:blipFill>
          <a:blip r:embed="rId3"/>
          <a:stretch>
            <a:fillRect/>
          </a:stretch>
        </p:blipFill>
        <p:spPr>
          <a:xfrm>
            <a:off x="18661" y="6273903"/>
            <a:ext cx="12171095" cy="584097"/>
          </a:xfrm>
          <a:prstGeom prst="rect">
            <a:avLst/>
          </a:prstGeom>
        </p:spPr>
      </p:pic>
      <p:sp>
        <p:nvSpPr>
          <p:cNvPr id="23" name="Google Shape;192;p6">
            <a:extLst>
              <a:ext uri="{FF2B5EF4-FFF2-40B4-BE49-F238E27FC236}">
                <a16:creationId xmlns:a16="http://schemas.microsoft.com/office/drawing/2014/main" id="{6089906F-79A7-430C-A1E8-0C62C28F3A8A}"/>
              </a:ext>
            </a:extLst>
          </p:cNvPr>
          <p:cNvSpPr txBox="1">
            <a:spLocks/>
          </p:cNvSpPr>
          <p:nvPr/>
        </p:nvSpPr>
        <p:spPr>
          <a:xfrm>
            <a:off x="720260" y="268167"/>
            <a:ext cx="10515600" cy="618758"/>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dk1"/>
              </a:buClr>
              <a:buSzPts val="2400"/>
              <a:buFont typeface="Calibri"/>
              <a:buNone/>
            </a:pPr>
            <a:r>
              <a:rPr lang="es-MX" sz="2400" b="1" dirty="0">
                <a:latin typeface="Calibri"/>
                <a:ea typeface="Calibri"/>
                <a:cs typeface="Calibri"/>
                <a:sym typeface="Calibri"/>
              </a:rPr>
              <a:t>GESTIÓN DE LA DIRECCIÓN NACIONAL DE COOPERACIÓN INTERNACIONAL </a:t>
            </a:r>
            <a:endParaRPr lang="es-MX" sz="2400" dirty="0"/>
          </a:p>
        </p:txBody>
      </p:sp>
      <p:sp>
        <p:nvSpPr>
          <p:cNvPr id="24" name="Google Shape;193;p6">
            <a:extLst>
              <a:ext uri="{FF2B5EF4-FFF2-40B4-BE49-F238E27FC236}">
                <a16:creationId xmlns:a16="http://schemas.microsoft.com/office/drawing/2014/main" id="{6B78168B-922C-481A-8840-3A8B7D920A4B}"/>
              </a:ext>
            </a:extLst>
          </p:cNvPr>
          <p:cNvSpPr txBox="1"/>
          <p:nvPr/>
        </p:nvSpPr>
        <p:spPr>
          <a:xfrm>
            <a:off x="218715" y="6406476"/>
            <a:ext cx="3580327"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a:solidFill>
                  <a:schemeClr val="dk1"/>
                </a:solidFill>
                <a:latin typeface="Calibri"/>
                <a:ea typeface="Calibri"/>
                <a:cs typeface="Calibri"/>
                <a:sym typeface="Calibri"/>
              </a:rPr>
              <a:t>FUENTE: DNC</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Round Same Side Corner Rectangle 18">
            <a:extLst>
              <a:ext uri="{FF2B5EF4-FFF2-40B4-BE49-F238E27FC236}">
                <a16:creationId xmlns:a16="http://schemas.microsoft.com/office/drawing/2014/main" id="{9152FB7E-1EAA-418C-A543-CD9688478392}"/>
              </a:ext>
            </a:extLst>
          </p:cNvPr>
          <p:cNvSpPr/>
          <p:nvPr/>
        </p:nvSpPr>
        <p:spPr>
          <a:xfrm>
            <a:off x="5244985" y="2160581"/>
            <a:ext cx="2789111" cy="4060499"/>
          </a:xfrm>
          <a:prstGeom prst="round2SameRect">
            <a:avLst>
              <a:gd name="adj1" fmla="val 12303"/>
              <a:gd name="adj2" fmla="val 0"/>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Flowchart: Stored Data 19">
            <a:extLst>
              <a:ext uri="{FF2B5EF4-FFF2-40B4-BE49-F238E27FC236}">
                <a16:creationId xmlns:a16="http://schemas.microsoft.com/office/drawing/2014/main" id="{9D60D447-68EC-4E43-B7A3-49F4A3BFAC01}"/>
              </a:ext>
            </a:extLst>
          </p:cNvPr>
          <p:cNvSpPr/>
          <p:nvPr/>
        </p:nvSpPr>
        <p:spPr>
          <a:xfrm rot="10800000">
            <a:off x="5244985" y="1063136"/>
            <a:ext cx="2728055" cy="914400"/>
          </a:xfrm>
          <a:prstGeom prst="flowChartOnlineStorage">
            <a:avLst/>
          </a:prstGeom>
          <a:solidFill>
            <a:schemeClr val="accent5">
              <a:lumMod val="50000"/>
            </a:schemeClr>
          </a:solidFill>
          <a:ln>
            <a:solidFill>
              <a:schemeClr val="accent5">
                <a:lumMod val="50000"/>
              </a:schemeClr>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0">
            <a:extLst>
              <a:ext uri="{FF2B5EF4-FFF2-40B4-BE49-F238E27FC236}">
                <a16:creationId xmlns:a16="http://schemas.microsoft.com/office/drawing/2014/main" id="{7C06821C-5781-496B-ADA4-AFE87828B442}"/>
              </a:ext>
            </a:extLst>
          </p:cNvPr>
          <p:cNvSpPr txBox="1"/>
          <p:nvPr/>
        </p:nvSpPr>
        <p:spPr>
          <a:xfrm>
            <a:off x="5967009" y="1033763"/>
            <a:ext cx="1674352" cy="784830"/>
          </a:xfrm>
          <a:prstGeom prst="rect">
            <a:avLst/>
          </a:prstGeom>
          <a:noFill/>
        </p:spPr>
        <p:txBody>
          <a:bodyPr wrap="square" rtlCol="0">
            <a:spAutoFit/>
          </a:bodyPr>
          <a:lstStyle/>
          <a:p>
            <a:pPr algn="ctr"/>
            <a:r>
              <a:rPr lang="en-US" sz="1500" b="1" dirty="0">
                <a:solidFill>
                  <a:schemeClr val="bg1"/>
                </a:solidFill>
                <a:latin typeface="Calibri" panose="020F0502020204030204" pitchFamily="34" charset="0"/>
                <a:cs typeface="Calibri" panose="020F0502020204030204" pitchFamily="34" charset="0"/>
              </a:rPr>
              <a:t>COORDINACIÓN DE CAPACITACIÓN MUNICIPAL</a:t>
            </a:r>
          </a:p>
        </p:txBody>
      </p:sp>
      <p:sp>
        <p:nvSpPr>
          <p:cNvPr id="28" name="TextBox 21">
            <a:extLst>
              <a:ext uri="{FF2B5EF4-FFF2-40B4-BE49-F238E27FC236}">
                <a16:creationId xmlns:a16="http://schemas.microsoft.com/office/drawing/2014/main" id="{819C6E11-D11A-4BBF-9B50-C4E6FB2EC9BE}"/>
              </a:ext>
            </a:extLst>
          </p:cNvPr>
          <p:cNvSpPr txBox="1"/>
          <p:nvPr/>
        </p:nvSpPr>
        <p:spPr>
          <a:xfrm>
            <a:off x="5284187" y="2369306"/>
            <a:ext cx="3014934" cy="3785652"/>
          </a:xfrm>
          <a:prstGeom prst="rect">
            <a:avLst/>
          </a:prstGeom>
          <a:noFill/>
        </p:spPr>
        <p:txBody>
          <a:bodyPr wrap="square" rtlCol="0">
            <a:spAutoFit/>
          </a:bodyPr>
          <a:lstStyle/>
          <a:p>
            <a:pPr marL="285750" lvl="0"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10 Talleres</a:t>
            </a:r>
            <a:r>
              <a:rPr lang="es-EC" sz="1500" dirty="0">
                <a:solidFill>
                  <a:schemeClr val="bg1"/>
                </a:solidFill>
                <a:latin typeface="Calibri" panose="020F0502020204030204" pitchFamily="34" charset="0"/>
                <a:cs typeface="Calibri" panose="020F0502020204030204" pitchFamily="34" charset="0"/>
              </a:rPr>
              <a:t> de capacitación presencial </a:t>
            </a:r>
          </a:p>
          <a:p>
            <a:pPr marL="285750" lvl="0" indent="-285750">
              <a:buFont typeface="Wingdings" panose="05000000000000000000" pitchFamily="2" charset="2"/>
              <a:buChar char="ü"/>
            </a:pPr>
            <a:endParaRPr lang="en-US" sz="1500" dirty="0">
              <a:solidFill>
                <a:schemeClr val="bg1"/>
              </a:solidFill>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63 eventos virtuales</a:t>
            </a:r>
            <a:r>
              <a:rPr lang="es-EC" sz="1500" dirty="0">
                <a:solidFill>
                  <a:schemeClr val="bg1"/>
                </a:solidFill>
                <a:latin typeface="Calibri" panose="020F0502020204030204" pitchFamily="34" charset="0"/>
                <a:cs typeface="Calibri" panose="020F0502020204030204" pitchFamily="34" charset="0"/>
              </a:rPr>
              <a:t> de capacitación </a:t>
            </a:r>
          </a:p>
          <a:p>
            <a:pPr lvl="0"/>
            <a:endParaRPr lang="es-EC" sz="1500"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15.108 </a:t>
            </a:r>
            <a:r>
              <a:rPr lang="es-EC" sz="1500" dirty="0">
                <a:solidFill>
                  <a:schemeClr val="bg1"/>
                </a:solidFill>
                <a:latin typeface="Calibri" panose="020F0502020204030204" pitchFamily="34" charset="0"/>
                <a:cs typeface="Calibri" panose="020F0502020204030204" pitchFamily="34" charset="0"/>
              </a:rPr>
              <a:t>personas capacitadas entre autoridades y  funcionarios de las 221    alcaldías del país</a:t>
            </a:r>
          </a:p>
          <a:p>
            <a:endParaRPr lang="es-EC" sz="1500" b="1" i="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11 </a:t>
            </a:r>
            <a:r>
              <a:rPr lang="es-EC" sz="1500" dirty="0">
                <a:solidFill>
                  <a:schemeClr val="bg1"/>
                </a:solidFill>
                <a:latin typeface="Calibri" panose="020F0502020204030204" pitchFamily="34" charset="0"/>
                <a:cs typeface="Calibri" panose="020F0502020204030204" pitchFamily="34" charset="0"/>
              </a:rPr>
              <a:t>Cursos virtuales</a:t>
            </a:r>
            <a:endParaRPr lang="en-US" sz="1500" dirty="0">
              <a:solidFill>
                <a:schemeClr val="bg1"/>
              </a:solidFill>
              <a:latin typeface="Calibri" panose="020F0502020204030204" pitchFamily="34" charset="0"/>
              <a:cs typeface="Calibri" panose="020F0502020204030204" pitchFamily="34" charset="0"/>
            </a:endParaRPr>
          </a:p>
          <a:p>
            <a:endParaRPr lang="en-US" sz="1500" dirty="0">
              <a:solidFill>
                <a:schemeClr val="bg1"/>
              </a:solidFill>
              <a:latin typeface="Calibri" panose="020F0502020204030204" pitchFamily="34" charset="0"/>
              <a:cs typeface="Calibri" panose="020F0502020204030204" pitchFamily="34" charset="0"/>
            </a:endParaRPr>
          </a:p>
          <a:p>
            <a:endParaRPr lang="en-US" sz="1500" dirty="0">
              <a:solidFill>
                <a:schemeClr val="bg1"/>
              </a:solidFill>
              <a:latin typeface="Calibri" panose="020F0502020204030204" pitchFamily="34" charset="0"/>
              <a:cs typeface="Calibri" panose="020F0502020204030204" pitchFamily="34" charset="0"/>
            </a:endParaRPr>
          </a:p>
          <a:p>
            <a:pPr lvl="0"/>
            <a:endParaRPr lang="en-US" sz="1500" dirty="0">
              <a:solidFill>
                <a:schemeClr val="bg1"/>
              </a:solidFill>
              <a:latin typeface="Calibri" panose="020F0502020204030204" pitchFamily="34" charset="0"/>
              <a:cs typeface="Calibri" panose="020F0502020204030204" pitchFamily="34" charset="0"/>
            </a:endParaRPr>
          </a:p>
          <a:p>
            <a:r>
              <a:rPr lang="en-US" sz="1500" dirty="0">
                <a:solidFill>
                  <a:schemeClr val="bg1"/>
                </a:solidFill>
                <a:latin typeface="Calibri" panose="020F0502020204030204" pitchFamily="34" charset="0"/>
                <a:cs typeface="Calibri" panose="020F0502020204030204" pitchFamily="34" charset="0"/>
              </a:rPr>
              <a:t>   </a:t>
            </a:r>
          </a:p>
        </p:txBody>
      </p:sp>
      <p:sp>
        <p:nvSpPr>
          <p:cNvPr id="29" name="Round Same Side Corner Rectangle 22">
            <a:extLst>
              <a:ext uri="{FF2B5EF4-FFF2-40B4-BE49-F238E27FC236}">
                <a16:creationId xmlns:a16="http://schemas.microsoft.com/office/drawing/2014/main" id="{A2526FCD-DD67-4A67-A2E6-4A3C7FD9A644}"/>
              </a:ext>
            </a:extLst>
          </p:cNvPr>
          <p:cNvSpPr/>
          <p:nvPr/>
        </p:nvSpPr>
        <p:spPr>
          <a:xfrm>
            <a:off x="8578209" y="2200347"/>
            <a:ext cx="2789111" cy="3691364"/>
          </a:xfrm>
          <a:prstGeom prst="round2SameRect">
            <a:avLst>
              <a:gd name="adj1" fmla="val 12303"/>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Flowchart: Stored Data 23">
            <a:extLst>
              <a:ext uri="{FF2B5EF4-FFF2-40B4-BE49-F238E27FC236}">
                <a16:creationId xmlns:a16="http://schemas.microsoft.com/office/drawing/2014/main" id="{FE5D4719-5FE0-44AF-A6F0-36EE32DECAFB}"/>
              </a:ext>
            </a:extLst>
          </p:cNvPr>
          <p:cNvSpPr/>
          <p:nvPr/>
        </p:nvSpPr>
        <p:spPr>
          <a:xfrm rot="10800000">
            <a:off x="8540422" y="1095347"/>
            <a:ext cx="2789110" cy="914400"/>
          </a:xfrm>
          <a:prstGeom prst="flowChartOnlineStorage">
            <a:avLst/>
          </a:prstGeom>
          <a:solidFill>
            <a:schemeClr val="accent6">
              <a:lumMod val="75000"/>
            </a:schemeClr>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24">
            <a:extLst>
              <a:ext uri="{FF2B5EF4-FFF2-40B4-BE49-F238E27FC236}">
                <a16:creationId xmlns:a16="http://schemas.microsoft.com/office/drawing/2014/main" id="{BED25A62-D1BA-4CED-92A1-944B0DFCC51A}"/>
              </a:ext>
            </a:extLst>
          </p:cNvPr>
          <p:cNvSpPr txBox="1"/>
          <p:nvPr/>
        </p:nvSpPr>
        <p:spPr>
          <a:xfrm>
            <a:off x="9212928" y="1148057"/>
            <a:ext cx="1616541" cy="784830"/>
          </a:xfrm>
          <a:prstGeom prst="rect">
            <a:avLst/>
          </a:prstGeom>
          <a:noFill/>
        </p:spPr>
        <p:txBody>
          <a:bodyPr wrap="square" rtlCol="0">
            <a:spAutoFit/>
          </a:bodyPr>
          <a:lstStyle/>
          <a:p>
            <a:pPr algn="ctr"/>
            <a:r>
              <a:rPr lang="en-US" sz="1500" b="1" dirty="0">
                <a:solidFill>
                  <a:schemeClr val="bg1"/>
                </a:solidFill>
                <a:latin typeface="Calibri" panose="020F0502020204030204" pitchFamily="34" charset="0"/>
                <a:cs typeface="Calibri" panose="020F0502020204030204" pitchFamily="34" charset="0"/>
              </a:rPr>
              <a:t>COORDINACIÓN DE TURISMO MUNICIPAL</a:t>
            </a:r>
          </a:p>
        </p:txBody>
      </p:sp>
      <p:sp>
        <p:nvSpPr>
          <p:cNvPr id="32" name="TextBox 25">
            <a:extLst>
              <a:ext uri="{FF2B5EF4-FFF2-40B4-BE49-F238E27FC236}">
                <a16:creationId xmlns:a16="http://schemas.microsoft.com/office/drawing/2014/main" id="{410C47B2-C066-4313-BCD7-81815C808E7F}"/>
              </a:ext>
            </a:extLst>
          </p:cNvPr>
          <p:cNvSpPr txBox="1"/>
          <p:nvPr/>
        </p:nvSpPr>
        <p:spPr>
          <a:xfrm>
            <a:off x="8563921" y="2194063"/>
            <a:ext cx="2914554" cy="3554819"/>
          </a:xfrm>
          <a:prstGeom prst="rect">
            <a:avLst/>
          </a:prstGeom>
          <a:noFill/>
        </p:spPr>
        <p:txBody>
          <a:bodyPr wrap="square" rtlCol="0">
            <a:spAutoFit/>
          </a:bodyPr>
          <a:lstStyle/>
          <a:p>
            <a:pPr marL="285750" lvl="1"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820 </a:t>
            </a:r>
            <a:r>
              <a:rPr lang="es-EC" sz="1500" dirty="0">
                <a:solidFill>
                  <a:schemeClr val="bg1"/>
                </a:solidFill>
                <a:latin typeface="Calibri" panose="020F0502020204030204" pitchFamily="34" charset="0"/>
                <a:cs typeface="Calibri" panose="020F0502020204030204" pitchFamily="34" charset="0"/>
              </a:rPr>
              <a:t>Asistencias realizadas.</a:t>
            </a:r>
          </a:p>
          <a:p>
            <a:pPr marL="285750" lvl="1" indent="-285750">
              <a:buFont typeface="Wingdings" panose="05000000000000000000" pitchFamily="2" charset="2"/>
              <a:buChar char="ü"/>
            </a:pPr>
            <a:endParaRPr lang="en-U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71 </a:t>
            </a:r>
            <a:r>
              <a:rPr lang="es-EC" sz="1500" dirty="0">
                <a:solidFill>
                  <a:schemeClr val="bg1"/>
                </a:solidFill>
                <a:latin typeface="Calibri" panose="020F0502020204030204" pitchFamily="34" charset="0"/>
                <a:cs typeface="Calibri" panose="020F0502020204030204" pitchFamily="34" charset="0"/>
              </a:rPr>
              <a:t>GADM</a:t>
            </a:r>
            <a:r>
              <a:rPr lang="es-EC" sz="1500" b="1" dirty="0">
                <a:solidFill>
                  <a:schemeClr val="bg1"/>
                </a:solidFill>
                <a:latin typeface="Calibri" panose="020F0502020204030204" pitchFamily="34" charset="0"/>
                <a:cs typeface="Calibri" panose="020F0502020204030204" pitchFamily="34" charset="0"/>
              </a:rPr>
              <a:t> </a:t>
            </a:r>
            <a:r>
              <a:rPr lang="es-EC" sz="1500" dirty="0">
                <a:solidFill>
                  <a:schemeClr val="bg1"/>
                </a:solidFill>
                <a:latin typeface="Calibri" panose="020F0502020204030204" pitchFamily="34" charset="0"/>
                <a:cs typeface="Calibri" panose="020F0502020204030204" pitchFamily="34" charset="0"/>
              </a:rPr>
              <a:t>capacitados.</a:t>
            </a:r>
            <a:endParaRPr lang="en-US" sz="1500" dirty="0">
              <a:solidFill>
                <a:schemeClr val="bg1"/>
              </a:solidFill>
              <a:latin typeface="Calibri" panose="020F0502020204030204" pitchFamily="34" charset="0"/>
              <a:cs typeface="Calibri" panose="020F0502020204030204" pitchFamily="34" charset="0"/>
            </a:endParaRPr>
          </a:p>
          <a:p>
            <a:pPr lvl="1"/>
            <a:endParaRPr lang="en-U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 5 </a:t>
            </a:r>
            <a:r>
              <a:rPr lang="es-EC" sz="1500" dirty="0">
                <a:solidFill>
                  <a:schemeClr val="bg1"/>
                </a:solidFill>
                <a:latin typeface="Calibri" panose="020F0502020204030204" pitchFamily="34" charset="0"/>
                <a:cs typeface="Calibri" panose="020F0502020204030204" pitchFamily="34" charset="0"/>
              </a:rPr>
              <a:t>Donaciones gestionadas.</a:t>
            </a:r>
          </a:p>
          <a:p>
            <a:pPr lvl="1"/>
            <a:endParaRPr lang="en-U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55</a:t>
            </a:r>
            <a:r>
              <a:rPr lang="es-EC" sz="1500" dirty="0">
                <a:solidFill>
                  <a:schemeClr val="bg1"/>
                </a:solidFill>
                <a:latin typeface="Calibri" panose="020F0502020204030204" pitchFamily="34" charset="0"/>
                <a:cs typeface="Calibri" panose="020F0502020204030204" pitchFamily="34" charset="0"/>
              </a:rPr>
              <a:t> GADM Capacitados en Planes de Desarrollo Turístico.</a:t>
            </a:r>
          </a:p>
          <a:p>
            <a:pPr lvl="1"/>
            <a:endParaRPr lang="en-U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C" sz="1500" dirty="0">
                <a:solidFill>
                  <a:schemeClr val="bg1"/>
                </a:solidFill>
                <a:latin typeface="Calibri" panose="020F0502020204030204" pitchFamily="34" charset="0"/>
                <a:cs typeface="Calibri" panose="020F0502020204030204" pitchFamily="34" charset="0"/>
              </a:rPr>
              <a:t>Presentación del proyecto: Playas Turística </a:t>
            </a:r>
            <a:endParaRPr lang="en-US" sz="1500" dirty="0">
              <a:solidFill>
                <a:schemeClr val="bg1"/>
              </a:solidFill>
              <a:latin typeface="Calibri" panose="020F0502020204030204" pitchFamily="34" charset="0"/>
              <a:cs typeface="Calibri" panose="020F0502020204030204" pitchFamily="34" charset="0"/>
            </a:endParaRPr>
          </a:p>
          <a:p>
            <a:pPr lvl="0"/>
            <a:endParaRPr lang="es-ES" sz="1500" b="1"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2 </a:t>
            </a:r>
            <a:r>
              <a:rPr lang="es-EC" sz="1500" dirty="0">
                <a:solidFill>
                  <a:schemeClr val="bg1"/>
                </a:solidFill>
                <a:latin typeface="Calibri" panose="020F0502020204030204" pitchFamily="34" charset="0"/>
                <a:cs typeface="Calibri" panose="020F0502020204030204" pitchFamily="34" charset="0"/>
              </a:rPr>
              <a:t>cursos virtuales en planes de marketing  </a:t>
            </a:r>
          </a:p>
          <a:p>
            <a:endParaRPr lang="en-US" sz="1500" dirty="0">
              <a:solidFill>
                <a:schemeClr val="bg1"/>
              </a:solidFill>
              <a:latin typeface="Calibri" panose="020F0502020204030204" pitchFamily="34" charset="0"/>
              <a:cs typeface="Calibri" panose="020F0502020204030204" pitchFamily="34" charset="0"/>
            </a:endParaRPr>
          </a:p>
        </p:txBody>
      </p:sp>
      <p:sp>
        <p:nvSpPr>
          <p:cNvPr id="34" name="Flowchart: Stored Data 32">
            <a:extLst>
              <a:ext uri="{FF2B5EF4-FFF2-40B4-BE49-F238E27FC236}">
                <a16:creationId xmlns:a16="http://schemas.microsoft.com/office/drawing/2014/main" id="{6BE5624E-CC89-4B80-B0B3-9E764CD6BAD3}"/>
              </a:ext>
            </a:extLst>
          </p:cNvPr>
          <p:cNvSpPr/>
          <p:nvPr/>
        </p:nvSpPr>
        <p:spPr>
          <a:xfrm rot="10800000">
            <a:off x="1250589" y="1052488"/>
            <a:ext cx="3134398" cy="914400"/>
          </a:xfrm>
          <a:prstGeom prst="flowChartOnlineStorage">
            <a:avLst/>
          </a:prstGeom>
          <a:solidFill>
            <a:schemeClr val="accent2"/>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1" name="TextBox 33">
            <a:extLst>
              <a:ext uri="{FF2B5EF4-FFF2-40B4-BE49-F238E27FC236}">
                <a16:creationId xmlns:a16="http://schemas.microsoft.com/office/drawing/2014/main" id="{0DD461AE-6F79-4A5C-BC55-5AE2143E7D25}"/>
              </a:ext>
            </a:extLst>
          </p:cNvPr>
          <p:cNvSpPr txBox="1"/>
          <p:nvPr/>
        </p:nvSpPr>
        <p:spPr>
          <a:xfrm>
            <a:off x="1968226" y="1124163"/>
            <a:ext cx="1904987" cy="553998"/>
          </a:xfrm>
          <a:prstGeom prst="rect">
            <a:avLst/>
          </a:prstGeom>
          <a:noFill/>
        </p:spPr>
        <p:txBody>
          <a:bodyPr wrap="square" rtlCol="0">
            <a:spAutoFit/>
          </a:bodyPr>
          <a:lstStyle/>
          <a:p>
            <a:pPr algn="ctr"/>
            <a:r>
              <a:rPr lang="en-US" sz="1500" b="1" dirty="0">
                <a:solidFill>
                  <a:schemeClr val="bg1"/>
                </a:solidFill>
                <a:latin typeface="Calibri" panose="020F0502020204030204" pitchFamily="34" charset="0"/>
                <a:cs typeface="Calibri" panose="020F0502020204030204" pitchFamily="34" charset="0"/>
              </a:rPr>
              <a:t>COORDINACIÓN DE COOPERACIÓN</a:t>
            </a:r>
          </a:p>
        </p:txBody>
      </p:sp>
      <p:sp>
        <p:nvSpPr>
          <p:cNvPr id="18" name="Round Same Side Corner Rectangle 18">
            <a:extLst>
              <a:ext uri="{FF2B5EF4-FFF2-40B4-BE49-F238E27FC236}">
                <a16:creationId xmlns:a16="http://schemas.microsoft.com/office/drawing/2014/main" id="{39F3F7B2-69A5-416A-BAE1-7F672C42E2C7}"/>
              </a:ext>
            </a:extLst>
          </p:cNvPr>
          <p:cNvSpPr/>
          <p:nvPr/>
        </p:nvSpPr>
        <p:spPr>
          <a:xfrm>
            <a:off x="893967" y="2125644"/>
            <a:ext cx="3930709" cy="4294900"/>
          </a:xfrm>
          <a:prstGeom prst="round2SameRect">
            <a:avLst>
              <a:gd name="adj1" fmla="val 12303"/>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Box 25">
            <a:extLst>
              <a:ext uri="{FF2B5EF4-FFF2-40B4-BE49-F238E27FC236}">
                <a16:creationId xmlns:a16="http://schemas.microsoft.com/office/drawing/2014/main" id="{D8D08309-FE3E-4078-8B17-A4894ABFC12E}"/>
              </a:ext>
            </a:extLst>
          </p:cNvPr>
          <p:cNvSpPr txBox="1"/>
          <p:nvPr/>
        </p:nvSpPr>
        <p:spPr>
          <a:xfrm>
            <a:off x="924185" y="2263439"/>
            <a:ext cx="3787206" cy="4247317"/>
          </a:xfrm>
          <a:prstGeom prst="rect">
            <a:avLst/>
          </a:prstGeom>
          <a:noFill/>
        </p:spPr>
        <p:txBody>
          <a:bodyPr wrap="square" rtlCol="0">
            <a:spAutoFit/>
          </a:bodyPr>
          <a:lstStyle/>
          <a:p>
            <a:pPr marL="285750" lvl="1" indent="-285750">
              <a:buFont typeface="Wingdings" panose="05000000000000000000" pitchFamily="2" charset="2"/>
              <a:buChar char="ü"/>
            </a:pPr>
            <a:r>
              <a:rPr lang="es-EC" sz="1500" b="1" dirty="0">
                <a:solidFill>
                  <a:schemeClr val="bg1"/>
                </a:solidFill>
                <a:latin typeface="Calibri" panose="020F0502020204030204" pitchFamily="34" charset="0"/>
                <a:cs typeface="Calibri" panose="020F0502020204030204" pitchFamily="34" charset="0"/>
              </a:rPr>
              <a:t>36 </a:t>
            </a:r>
            <a:r>
              <a:rPr lang="es-EC" sz="1500" dirty="0">
                <a:solidFill>
                  <a:schemeClr val="bg1"/>
                </a:solidFill>
                <a:latin typeface="Calibri" panose="020F0502020204030204" pitchFamily="34" charset="0"/>
                <a:cs typeface="Calibri" panose="020F0502020204030204" pitchFamily="34" charset="0"/>
              </a:rPr>
              <a:t>Asistencias Técnicas</a:t>
            </a:r>
          </a:p>
          <a:p>
            <a:pPr marL="285750" lvl="1" indent="-285750">
              <a:buFont typeface="Wingdings" panose="05000000000000000000" pitchFamily="2" charset="2"/>
              <a:buChar char="ü"/>
            </a:pPr>
            <a:endParaRPr lang="es-EC"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S" sz="1500" b="1" dirty="0">
                <a:solidFill>
                  <a:schemeClr val="bg1"/>
                </a:solidFill>
                <a:latin typeface="Calibri" panose="020F0502020204030204" pitchFamily="34" charset="0"/>
                <a:cs typeface="Calibri" panose="020F0502020204030204" pitchFamily="34" charset="0"/>
              </a:rPr>
              <a:t>10 </a:t>
            </a:r>
            <a:r>
              <a:rPr lang="es-ES" sz="1500" dirty="0">
                <a:solidFill>
                  <a:schemeClr val="bg1"/>
                </a:solidFill>
                <a:latin typeface="Calibri" panose="020F0502020204030204" pitchFamily="34" charset="0"/>
                <a:cs typeface="Calibri" panose="020F0502020204030204" pitchFamily="34" charset="0"/>
              </a:rPr>
              <a:t>Convenios internacionales y nacionales.</a:t>
            </a:r>
          </a:p>
          <a:p>
            <a:pPr marL="285750" lvl="1" indent="-285750">
              <a:buFont typeface="Wingdings" panose="05000000000000000000" pitchFamily="2" charset="2"/>
              <a:buChar char="ü"/>
            </a:pPr>
            <a:endParaRPr lang="en-U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S" sz="1500" b="1" dirty="0">
                <a:solidFill>
                  <a:schemeClr val="bg1"/>
                </a:solidFill>
                <a:latin typeface="Calibri" panose="020F0502020204030204" pitchFamily="34" charset="0"/>
                <a:cs typeface="Calibri" panose="020F0502020204030204" pitchFamily="34" charset="0"/>
              </a:rPr>
              <a:t>2</a:t>
            </a:r>
            <a:r>
              <a:rPr lang="es-ES" sz="1500" dirty="0">
                <a:solidFill>
                  <a:schemeClr val="bg1"/>
                </a:solidFill>
                <a:latin typeface="Calibri" panose="020F0502020204030204" pitchFamily="34" charset="0"/>
                <a:cs typeface="Calibri" panose="020F0502020204030204" pitchFamily="34" charset="0"/>
              </a:rPr>
              <a:t> Eventos Internacionales.</a:t>
            </a:r>
          </a:p>
          <a:p>
            <a:pPr marL="285750" lvl="1" indent="-285750">
              <a:buFont typeface="Wingdings" panose="05000000000000000000" pitchFamily="2" charset="2"/>
              <a:buChar char="ü"/>
            </a:pPr>
            <a:endParaRPr lang="es-EC" sz="1500" dirty="0">
              <a:solidFill>
                <a:schemeClr val="bg1"/>
              </a:solidFill>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ü"/>
            </a:pPr>
            <a:r>
              <a:rPr lang="es-EC" sz="1500" dirty="0">
                <a:solidFill>
                  <a:schemeClr val="bg1"/>
                </a:solidFill>
                <a:latin typeface="Calibri" panose="020F0502020204030204" pitchFamily="34" charset="0"/>
                <a:cs typeface="Calibri" panose="020F0502020204030204" pitchFamily="34" charset="0"/>
              </a:rPr>
              <a:t>  </a:t>
            </a:r>
            <a:r>
              <a:rPr lang="es-ES" sz="1500" b="1" dirty="0">
                <a:solidFill>
                  <a:schemeClr val="bg1"/>
                </a:solidFill>
                <a:latin typeface="Calibri" panose="020F0502020204030204" pitchFamily="34" charset="0"/>
                <a:cs typeface="Calibri" panose="020F0502020204030204" pitchFamily="34" charset="0"/>
              </a:rPr>
              <a:t>4.452.820,00 </a:t>
            </a:r>
            <a:r>
              <a:rPr lang="es-ES" sz="1500" dirty="0">
                <a:solidFill>
                  <a:schemeClr val="bg1"/>
                </a:solidFill>
                <a:latin typeface="Calibri" panose="020F0502020204030204" pitchFamily="34" charset="0"/>
                <a:cs typeface="Calibri" panose="020F0502020204030204" pitchFamily="34" charset="0"/>
              </a:rPr>
              <a:t>en donaciones por emergencia sanitaria.</a:t>
            </a:r>
            <a:endParaRPr lang="es-EC" sz="1500" dirty="0">
              <a:solidFill>
                <a:schemeClr val="bg1"/>
              </a:solidFill>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ü"/>
            </a:pPr>
            <a:endParaRPr lang="es-EC" sz="1500" dirty="0">
              <a:solidFill>
                <a:schemeClr val="bg1"/>
              </a:solidFill>
              <a:latin typeface="Calibri" panose="020F0502020204030204" pitchFamily="34" charset="0"/>
              <a:cs typeface="Calibri" panose="020F0502020204030204" pitchFamily="34" charset="0"/>
            </a:endParaRPr>
          </a:p>
          <a:p>
            <a:pPr marL="171450" lvl="0" indent="-171450">
              <a:buFont typeface="Wingdings" panose="05000000000000000000" pitchFamily="2" charset="2"/>
              <a:buChar char="ü"/>
            </a:pPr>
            <a:r>
              <a:rPr lang="es-EC" sz="1500" dirty="0">
                <a:solidFill>
                  <a:schemeClr val="bg1"/>
                </a:solidFill>
                <a:latin typeface="Calibri" panose="020F0502020204030204" pitchFamily="34" charset="0"/>
                <a:cs typeface="Calibri" panose="020F0502020204030204" pitchFamily="34" charset="0"/>
              </a:rPr>
              <a:t>Proyectos vigentes de Cooperación</a:t>
            </a:r>
            <a:endParaRPr lang="en-U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endParaRPr lang="es-ES" sz="1500" dirty="0">
              <a:solidFill>
                <a:schemeClr val="bg1"/>
              </a:solidFill>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ü"/>
            </a:pPr>
            <a:r>
              <a:rPr lang="es-ES" sz="1500" dirty="0">
                <a:solidFill>
                  <a:schemeClr val="bg1"/>
                </a:solidFill>
                <a:latin typeface="Calibri" panose="020F0502020204030204" pitchFamily="34" charset="0"/>
                <a:cs typeface="Calibri" panose="020F0502020204030204" pitchFamily="34" charset="0"/>
              </a:rPr>
              <a:t>Ocupamos la Co Presidencia de FLACMA y la Secretaría Ejecutiva      </a:t>
            </a:r>
            <a:endParaRPr lang="en-US" sz="1500" b="1" dirty="0">
              <a:solidFill>
                <a:schemeClr val="bg1"/>
              </a:solidFill>
              <a:latin typeface="Calibri" panose="020F0502020204030204" pitchFamily="34" charset="0"/>
              <a:cs typeface="Calibri" panose="020F0502020204030204" pitchFamily="34" charset="0"/>
            </a:endParaRPr>
          </a:p>
          <a:p>
            <a:pPr marL="171450" lvl="1" indent="-171450">
              <a:buFont typeface="Wingdings" panose="05000000000000000000" pitchFamily="2" charset="2"/>
              <a:buChar char="ü"/>
            </a:pPr>
            <a:endParaRPr lang="es-ES" sz="1500" dirty="0">
              <a:solidFill>
                <a:schemeClr val="bg1"/>
              </a:solidFill>
              <a:latin typeface="Calibri" panose="020F0502020204030204" pitchFamily="34" charset="0"/>
              <a:cs typeface="Calibri" panose="020F0502020204030204" pitchFamily="34" charset="0"/>
            </a:endParaRPr>
          </a:p>
          <a:p>
            <a:pPr marL="171450" lvl="1" indent="-171450">
              <a:buFont typeface="Wingdings" panose="05000000000000000000" pitchFamily="2" charset="2"/>
              <a:buChar char="ü"/>
            </a:pPr>
            <a:r>
              <a:rPr lang="es-ES" sz="1500" dirty="0">
                <a:solidFill>
                  <a:schemeClr val="bg1"/>
                </a:solidFill>
                <a:latin typeface="Calibri" panose="020F0502020204030204" pitchFamily="34" charset="0"/>
                <a:cs typeface="Calibri" panose="020F0502020204030204" pitchFamily="34" charset="0"/>
              </a:rPr>
              <a:t>Agenda Internacional de AME a  EEUU,   para concretar Convenios de Cooperación y Hermanamientos.</a:t>
            </a:r>
            <a:endParaRPr lang="en-US" sz="1500" dirty="0">
              <a:solidFill>
                <a:schemeClr val="bg1"/>
              </a:solidFill>
              <a:latin typeface="Calibri" panose="020F0502020204030204" pitchFamily="34" charset="0"/>
              <a:cs typeface="Calibri" panose="020F0502020204030204" pitchFamily="34" charset="0"/>
            </a:endParaRPr>
          </a:p>
          <a:p>
            <a:endParaRPr lang="en-US" sz="15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021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243;p7">
            <a:extLst>
              <a:ext uri="{FF2B5EF4-FFF2-40B4-BE49-F238E27FC236}">
                <a16:creationId xmlns:a16="http://schemas.microsoft.com/office/drawing/2014/main" id="{A127F9A3-53F0-44E3-9593-597E4BEA0EB2}"/>
              </a:ext>
            </a:extLst>
          </p:cNvPr>
          <p:cNvCxnSpPr>
            <a:cxnSpLocks/>
          </p:cNvCxnSpPr>
          <p:nvPr/>
        </p:nvCxnSpPr>
        <p:spPr>
          <a:xfrm>
            <a:off x="5869421" y="1128713"/>
            <a:ext cx="0" cy="4948237"/>
          </a:xfrm>
          <a:prstGeom prst="straightConnector1">
            <a:avLst/>
          </a:prstGeom>
          <a:noFill/>
          <a:ln w="9525" cap="flat" cmpd="sng">
            <a:solidFill>
              <a:schemeClr val="accent1"/>
            </a:solidFill>
            <a:prstDash val="solid"/>
            <a:miter lim="800000"/>
            <a:headEnd type="none" w="sm" len="sm"/>
            <a:tailEnd type="none" w="sm" len="sm"/>
          </a:ln>
        </p:spPr>
      </p:cxnSp>
      <p:sp>
        <p:nvSpPr>
          <p:cNvPr id="5" name="Google Shape;166;p5">
            <a:extLst>
              <a:ext uri="{FF2B5EF4-FFF2-40B4-BE49-F238E27FC236}">
                <a16:creationId xmlns:a16="http://schemas.microsoft.com/office/drawing/2014/main" id="{009768BC-E36A-449C-849C-A2EFFA69B478}"/>
              </a:ext>
            </a:extLst>
          </p:cNvPr>
          <p:cNvSpPr txBox="1">
            <a:spLocks/>
          </p:cNvSpPr>
          <p:nvPr/>
        </p:nvSpPr>
        <p:spPr>
          <a:xfrm>
            <a:off x="0" y="278241"/>
            <a:ext cx="9410845" cy="729390"/>
          </a:xfrm>
          <a:prstGeom prst="rect">
            <a:avLst/>
          </a:prstGeom>
          <a:noFill/>
          <a:ln>
            <a:noFill/>
          </a:ln>
        </p:spPr>
        <p:txBody>
          <a:bodyPr spcFirstLastPara="1" wrap="square" lIns="91425" tIns="45700" rIns="91425" bIns="4570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2400"/>
            </a:pPr>
            <a:r>
              <a:rPr lang="es-ES" sz="2400" b="1" dirty="0">
                <a:latin typeface="Calibri"/>
                <a:ea typeface="Calibri"/>
                <a:cs typeface="Calibri"/>
                <a:sym typeface="Calibri"/>
              </a:rPr>
              <a:t>GESTIÓN DE LA DIRECCIÓN NACIONAL DE ASESORÍA JURÍDICA</a:t>
            </a:r>
            <a:br>
              <a:rPr lang="es-ES" sz="2000" b="1" dirty="0"/>
            </a:br>
            <a:endParaRPr lang="es-ES" sz="2200" b="1" dirty="0">
              <a:latin typeface="Calibri"/>
              <a:ea typeface="Calibri"/>
              <a:cs typeface="Calibri"/>
              <a:sym typeface="Calibri"/>
            </a:endParaRPr>
          </a:p>
        </p:txBody>
      </p:sp>
      <p:graphicFrame>
        <p:nvGraphicFramePr>
          <p:cNvPr id="6" name="6 Tabla">
            <a:extLst>
              <a:ext uri="{FF2B5EF4-FFF2-40B4-BE49-F238E27FC236}">
                <a16:creationId xmlns:a16="http://schemas.microsoft.com/office/drawing/2014/main" id="{2B1DE2BA-A3F1-45C6-94E1-3A093E4F4163}"/>
              </a:ext>
            </a:extLst>
          </p:cNvPr>
          <p:cNvGraphicFramePr>
            <a:graphicFrameLocks noGrp="1"/>
          </p:cNvGraphicFramePr>
          <p:nvPr>
            <p:extLst>
              <p:ext uri="{D42A27DB-BD31-4B8C-83A1-F6EECF244321}">
                <p14:modId xmlns:p14="http://schemas.microsoft.com/office/powerpoint/2010/main" val="2768948353"/>
              </p:ext>
            </p:extLst>
          </p:nvPr>
        </p:nvGraphicFramePr>
        <p:xfrm>
          <a:off x="457200" y="1414471"/>
          <a:ext cx="4648200" cy="4526613"/>
        </p:xfrm>
        <a:graphic>
          <a:graphicData uri="http://schemas.openxmlformats.org/drawingml/2006/table">
            <a:tbl>
              <a:tblPr>
                <a:tableStyleId>{22838BEF-8BB2-4498-84A7-C5851F593DF1}</a:tableStyleId>
              </a:tblPr>
              <a:tblGrid>
                <a:gridCol w="3640874">
                  <a:extLst>
                    <a:ext uri="{9D8B030D-6E8A-4147-A177-3AD203B41FA5}">
                      <a16:colId xmlns:a16="http://schemas.microsoft.com/office/drawing/2014/main" val="20000"/>
                    </a:ext>
                  </a:extLst>
                </a:gridCol>
                <a:gridCol w="1007326">
                  <a:extLst>
                    <a:ext uri="{9D8B030D-6E8A-4147-A177-3AD203B41FA5}">
                      <a16:colId xmlns:a16="http://schemas.microsoft.com/office/drawing/2014/main" val="20001"/>
                    </a:ext>
                  </a:extLst>
                </a:gridCol>
              </a:tblGrid>
              <a:tr h="705733">
                <a:tc>
                  <a:txBody>
                    <a:bodyPr/>
                    <a:lstStyle/>
                    <a:p>
                      <a:pPr algn="ctr" rtl="0" fontAlgn="ctr"/>
                      <a:r>
                        <a:rPr lang="es-EC" sz="1800" b="1" u="none" strike="noStrike" dirty="0">
                          <a:effectLst/>
                          <a:latin typeface="Calibri" pitchFamily="34" charset="0"/>
                          <a:cs typeface="Calibri" pitchFamily="34" charset="0"/>
                        </a:rPr>
                        <a:t>Descripción de Actividades </a:t>
                      </a:r>
                      <a:endParaRPr lang="es-EC" sz="1800" b="1"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EC" sz="1800" b="1" u="none" strike="noStrike" dirty="0">
                          <a:effectLst/>
                          <a:latin typeface="Calibri" pitchFamily="34" charset="0"/>
                          <a:cs typeface="Calibri" pitchFamily="34" charset="0"/>
                        </a:rPr>
                        <a:t> TOTAL</a:t>
                      </a:r>
                      <a:endParaRPr lang="es-EC" sz="1800" b="1"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0"/>
                  </a:ext>
                </a:extLst>
              </a:tr>
              <a:tr h="273461">
                <a:tc>
                  <a:txBody>
                    <a:bodyPr/>
                    <a:lstStyle/>
                    <a:p>
                      <a:pPr algn="l" rtl="0" fontAlgn="ctr"/>
                      <a:r>
                        <a:rPr lang="es-EC" sz="1800" u="none" strike="noStrike" dirty="0">
                          <a:effectLst/>
                          <a:latin typeface="Calibri" pitchFamily="34" charset="0"/>
                          <a:cs typeface="Calibri" pitchFamily="34" charset="0"/>
                        </a:rPr>
                        <a:t>Mediación y Patrocinio</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4</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1"/>
                  </a:ext>
                </a:extLst>
              </a:tr>
              <a:tr h="273461">
                <a:tc>
                  <a:txBody>
                    <a:bodyPr/>
                    <a:lstStyle/>
                    <a:p>
                      <a:pPr algn="l" rtl="0" fontAlgn="ctr"/>
                      <a:r>
                        <a:rPr lang="es-EC" sz="1800" u="none" strike="noStrike" dirty="0">
                          <a:effectLst/>
                          <a:latin typeface="Calibri" pitchFamily="34" charset="0"/>
                          <a:cs typeface="Calibri" pitchFamily="34" charset="0"/>
                        </a:rPr>
                        <a:t>Contratos</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26</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2"/>
                  </a:ext>
                </a:extLst>
              </a:tr>
              <a:tr h="273461">
                <a:tc>
                  <a:txBody>
                    <a:bodyPr/>
                    <a:lstStyle/>
                    <a:p>
                      <a:pPr algn="l" rtl="0" fontAlgn="ctr"/>
                      <a:r>
                        <a:rPr lang="es-EC" sz="1800" u="none" strike="noStrike" dirty="0">
                          <a:effectLst/>
                          <a:latin typeface="Calibri" pitchFamily="34" charset="0"/>
                          <a:cs typeface="Calibri" pitchFamily="34" charset="0"/>
                        </a:rPr>
                        <a:t>Convenios</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41</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3"/>
                  </a:ext>
                </a:extLst>
              </a:tr>
              <a:tr h="273461">
                <a:tc>
                  <a:txBody>
                    <a:bodyPr/>
                    <a:lstStyle/>
                    <a:p>
                      <a:pPr algn="l" rtl="0" fontAlgn="ctr"/>
                      <a:r>
                        <a:rPr lang="es-EC" sz="1800" u="none" strike="noStrike" dirty="0">
                          <a:effectLst/>
                          <a:latin typeface="Calibri" pitchFamily="34" charset="0"/>
                          <a:cs typeface="Calibri" pitchFamily="34" charset="0"/>
                        </a:rPr>
                        <a:t>Cartas Compromiso</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26</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4"/>
                  </a:ext>
                </a:extLst>
              </a:tr>
              <a:tr h="273461">
                <a:tc>
                  <a:txBody>
                    <a:bodyPr/>
                    <a:lstStyle/>
                    <a:p>
                      <a:pPr algn="l" rtl="0" fontAlgn="ctr"/>
                      <a:r>
                        <a:rPr lang="es-EC" sz="1800" u="none" strike="noStrike" dirty="0">
                          <a:effectLst/>
                          <a:latin typeface="Calibri" pitchFamily="34" charset="0"/>
                          <a:cs typeface="Calibri" pitchFamily="34" charset="0"/>
                        </a:rPr>
                        <a:t>Adendas                                                   </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16</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5"/>
                  </a:ext>
                </a:extLst>
              </a:tr>
              <a:tr h="273461">
                <a:tc>
                  <a:txBody>
                    <a:bodyPr/>
                    <a:lstStyle/>
                    <a:p>
                      <a:pPr algn="l" rtl="0" fontAlgn="ctr"/>
                      <a:r>
                        <a:rPr lang="es-EC" sz="1800" u="none" strike="noStrike" dirty="0">
                          <a:effectLst/>
                          <a:latin typeface="Calibri" pitchFamily="34" charset="0"/>
                          <a:cs typeface="Calibri" pitchFamily="34" charset="0"/>
                        </a:rPr>
                        <a:t>Comodatos </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10</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6"/>
                  </a:ext>
                </a:extLst>
              </a:tr>
              <a:tr h="273461">
                <a:tc>
                  <a:txBody>
                    <a:bodyPr/>
                    <a:lstStyle/>
                    <a:p>
                      <a:pPr algn="l" rtl="0" fontAlgn="ctr"/>
                      <a:r>
                        <a:rPr lang="es-EC" sz="1800" u="none" strike="noStrike" dirty="0">
                          <a:effectLst/>
                          <a:latin typeface="Calibri" pitchFamily="34" charset="0"/>
                          <a:cs typeface="Calibri" pitchFamily="34" charset="0"/>
                        </a:rPr>
                        <a:t>Eventos de Capacitación</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2</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7"/>
                  </a:ext>
                </a:extLst>
              </a:tr>
              <a:tr h="273461">
                <a:tc>
                  <a:txBody>
                    <a:bodyPr/>
                    <a:lstStyle/>
                    <a:p>
                      <a:pPr algn="l" rtl="0" fontAlgn="ctr"/>
                      <a:r>
                        <a:rPr lang="es-EC" sz="1800" u="none" strike="noStrike" dirty="0">
                          <a:effectLst/>
                          <a:latin typeface="Calibri" pitchFamily="34" charset="0"/>
                          <a:cs typeface="Calibri" pitchFamily="34" charset="0"/>
                        </a:rPr>
                        <a:t>Consultas Internas</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183</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8"/>
                  </a:ext>
                </a:extLst>
              </a:tr>
              <a:tr h="273461">
                <a:tc>
                  <a:txBody>
                    <a:bodyPr/>
                    <a:lstStyle/>
                    <a:p>
                      <a:pPr algn="l" rtl="0" fontAlgn="ctr"/>
                      <a:r>
                        <a:rPr lang="es-EC" sz="1800" u="none" strike="noStrike" dirty="0">
                          <a:effectLst/>
                          <a:latin typeface="Calibri" pitchFamily="34" charset="0"/>
                          <a:cs typeface="Calibri" pitchFamily="34" charset="0"/>
                        </a:rPr>
                        <a:t>Consultas Externas</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116</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09"/>
                  </a:ext>
                </a:extLst>
              </a:tr>
              <a:tr h="486108">
                <a:tc>
                  <a:txBody>
                    <a:bodyPr/>
                    <a:lstStyle/>
                    <a:p>
                      <a:pPr algn="l" rtl="0" fontAlgn="ctr"/>
                      <a:r>
                        <a:rPr lang="es-EC" sz="1800" u="none" strike="noStrike" dirty="0">
                          <a:effectLst/>
                          <a:latin typeface="Calibri" pitchFamily="34" charset="0"/>
                          <a:cs typeface="Calibri" pitchFamily="34" charset="0"/>
                        </a:rPr>
                        <a:t>Revisión de Normativa y Ordenanzas </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25</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10"/>
                  </a:ext>
                </a:extLst>
              </a:tr>
              <a:tr h="393404">
                <a:tc>
                  <a:txBody>
                    <a:bodyPr/>
                    <a:lstStyle/>
                    <a:p>
                      <a:pPr algn="l" rtl="0" fontAlgn="ctr"/>
                      <a:r>
                        <a:rPr lang="es-EC" sz="1800" u="none" strike="noStrike" dirty="0">
                          <a:effectLst/>
                          <a:latin typeface="Calibri" pitchFamily="34" charset="0"/>
                          <a:cs typeface="Calibri" pitchFamily="34" charset="0"/>
                        </a:rPr>
                        <a:t>Informes y Criterios Jurídicos </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tc>
                  <a:txBody>
                    <a:bodyPr/>
                    <a:lstStyle/>
                    <a:p>
                      <a:pPr algn="ctr" rtl="0" fontAlgn="ctr"/>
                      <a:r>
                        <a:rPr lang="es-EC" sz="1800" u="none" strike="noStrike" dirty="0">
                          <a:effectLst/>
                          <a:latin typeface="Calibri" pitchFamily="34" charset="0"/>
                          <a:cs typeface="Calibri" pitchFamily="34" charset="0"/>
                        </a:rPr>
                        <a:t>29</a:t>
                      </a:r>
                      <a:endParaRPr lang="es-EC" sz="1800" b="0" i="0" u="none" strike="noStrike" dirty="0">
                        <a:solidFill>
                          <a:srgbClr val="000000"/>
                        </a:solidFill>
                        <a:effectLst/>
                        <a:latin typeface="Calibri" pitchFamily="34" charset="0"/>
                        <a:cs typeface="Calibri" pitchFamily="34" charset="0"/>
                      </a:endParaRPr>
                    </a:p>
                  </a:txBody>
                  <a:tcPr marL="6269" marR="6269" marT="6269" marB="0" anchor="ctr"/>
                </a:tc>
                <a:extLst>
                  <a:ext uri="{0D108BD9-81ED-4DB2-BD59-A6C34878D82A}">
                    <a16:rowId xmlns:a16="http://schemas.microsoft.com/office/drawing/2014/main" val="10011"/>
                  </a:ext>
                </a:extLst>
              </a:tr>
              <a:tr h="416067">
                <a:tc>
                  <a:txBody>
                    <a:bodyPr/>
                    <a:lstStyle/>
                    <a:p>
                      <a:pPr algn="l" rtl="0" fontAlgn="ctr"/>
                      <a:r>
                        <a:rPr lang="es-EC" sz="1800" b="1" u="none" strike="noStrike" dirty="0">
                          <a:solidFill>
                            <a:schemeClr val="bg1"/>
                          </a:solidFill>
                          <a:effectLst/>
                          <a:latin typeface="Calibri" pitchFamily="34" charset="0"/>
                          <a:cs typeface="Calibri" pitchFamily="34" charset="0"/>
                        </a:rPr>
                        <a:t>Total general </a:t>
                      </a:r>
                      <a:endParaRPr lang="es-EC" sz="1800" b="1" i="0" u="none" strike="noStrike" dirty="0">
                        <a:solidFill>
                          <a:schemeClr val="bg1"/>
                        </a:solidFill>
                        <a:effectLst/>
                        <a:latin typeface="Calibri" pitchFamily="34" charset="0"/>
                        <a:cs typeface="Calibri" pitchFamily="34" charset="0"/>
                      </a:endParaRPr>
                    </a:p>
                  </a:txBody>
                  <a:tcPr marL="6269" marR="6269" marT="6269" marB="0" anchor="ctr">
                    <a:solidFill>
                      <a:schemeClr val="accent1">
                        <a:lumMod val="75000"/>
                      </a:schemeClr>
                    </a:solidFill>
                  </a:tcPr>
                </a:tc>
                <a:tc>
                  <a:txBody>
                    <a:bodyPr/>
                    <a:lstStyle/>
                    <a:p>
                      <a:pPr algn="ctr" rtl="0" fontAlgn="ctr"/>
                      <a:r>
                        <a:rPr lang="es-EC" sz="1800" b="1" u="none" strike="noStrike" dirty="0">
                          <a:solidFill>
                            <a:schemeClr val="bg1"/>
                          </a:solidFill>
                          <a:effectLst/>
                          <a:latin typeface="Calibri" pitchFamily="34" charset="0"/>
                          <a:cs typeface="Calibri" pitchFamily="34" charset="0"/>
                        </a:rPr>
                        <a:t>478</a:t>
                      </a:r>
                      <a:endParaRPr lang="es-EC" sz="1800" b="1" i="0" u="none" strike="noStrike" dirty="0">
                        <a:solidFill>
                          <a:schemeClr val="bg1"/>
                        </a:solidFill>
                        <a:effectLst/>
                        <a:latin typeface="Calibri" pitchFamily="34" charset="0"/>
                        <a:cs typeface="Calibri" pitchFamily="34" charset="0"/>
                      </a:endParaRPr>
                    </a:p>
                  </a:txBody>
                  <a:tcPr marL="6269" marR="6269" marT="6269" marB="0" anchor="ctr">
                    <a:solidFill>
                      <a:schemeClr val="accent1">
                        <a:lumMod val="75000"/>
                      </a:schemeClr>
                    </a:solidFill>
                  </a:tcPr>
                </a:tc>
                <a:extLst>
                  <a:ext uri="{0D108BD9-81ED-4DB2-BD59-A6C34878D82A}">
                    <a16:rowId xmlns:a16="http://schemas.microsoft.com/office/drawing/2014/main" val="10012"/>
                  </a:ext>
                </a:extLst>
              </a:tr>
            </a:tbl>
          </a:graphicData>
        </a:graphic>
      </p:graphicFrame>
      <p:sp>
        <p:nvSpPr>
          <p:cNvPr id="8" name="Google Shape;137;p3">
            <a:extLst>
              <a:ext uri="{FF2B5EF4-FFF2-40B4-BE49-F238E27FC236}">
                <a16:creationId xmlns:a16="http://schemas.microsoft.com/office/drawing/2014/main" id="{460CDD2E-F1DB-4169-AA57-A53C2D0E8290}"/>
              </a:ext>
            </a:extLst>
          </p:cNvPr>
          <p:cNvSpPr txBox="1"/>
          <p:nvPr/>
        </p:nvSpPr>
        <p:spPr>
          <a:xfrm>
            <a:off x="442334" y="6015901"/>
            <a:ext cx="3580327" cy="538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100" b="1" dirty="0">
                <a:solidFill>
                  <a:schemeClr val="dk1"/>
                </a:solidFill>
                <a:latin typeface="Calibri"/>
                <a:ea typeface="Calibri"/>
                <a:cs typeface="Calibri"/>
                <a:sym typeface="Calibri"/>
              </a:rPr>
              <a:t>FUENTE: DNAJ</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 name="CuadroTexto 13">
            <a:extLst>
              <a:ext uri="{FF2B5EF4-FFF2-40B4-BE49-F238E27FC236}">
                <a16:creationId xmlns:a16="http://schemas.microsoft.com/office/drawing/2014/main" id="{B0DB2809-A9D9-4386-8926-3E8D0EFB6804}"/>
              </a:ext>
            </a:extLst>
          </p:cNvPr>
          <p:cNvSpPr txBox="1"/>
          <p:nvPr/>
        </p:nvSpPr>
        <p:spPr>
          <a:xfrm>
            <a:off x="1690683" y="809345"/>
            <a:ext cx="2495551" cy="369332"/>
          </a:xfrm>
          <a:prstGeom prst="rect">
            <a:avLst/>
          </a:prstGeom>
          <a:noFill/>
        </p:spPr>
        <p:txBody>
          <a:bodyPr wrap="square">
            <a:spAutoFit/>
          </a:bodyPr>
          <a:lstStyle/>
          <a:p>
            <a:pPr algn="ctr"/>
            <a:r>
              <a:rPr lang="es-EC" sz="1800" b="1" u="sng" dirty="0">
                <a:solidFill>
                  <a:prstClr val="black"/>
                </a:solidFill>
              </a:rPr>
              <a:t>Asesoría Jurídica</a:t>
            </a:r>
            <a:endParaRPr lang="es-EC" u="sng" dirty="0"/>
          </a:p>
        </p:txBody>
      </p:sp>
      <p:sp>
        <p:nvSpPr>
          <p:cNvPr id="10" name="CuadroTexto 13">
            <a:extLst>
              <a:ext uri="{FF2B5EF4-FFF2-40B4-BE49-F238E27FC236}">
                <a16:creationId xmlns:a16="http://schemas.microsoft.com/office/drawing/2014/main" id="{68E1600D-9494-42F2-BDA7-AD16E2AAB44E}"/>
              </a:ext>
            </a:extLst>
          </p:cNvPr>
          <p:cNvSpPr txBox="1"/>
          <p:nvPr/>
        </p:nvSpPr>
        <p:spPr>
          <a:xfrm>
            <a:off x="7277167" y="830488"/>
            <a:ext cx="2854291" cy="369332"/>
          </a:xfrm>
          <a:prstGeom prst="rect">
            <a:avLst/>
          </a:prstGeom>
          <a:noFill/>
        </p:spPr>
        <p:txBody>
          <a:bodyPr wrap="square">
            <a:spAutoFit/>
          </a:bodyPr>
          <a:lstStyle/>
          <a:p>
            <a:pPr algn="ctr"/>
            <a:r>
              <a:rPr lang="es-EC" sz="1800" b="1" u="sng" dirty="0">
                <a:solidFill>
                  <a:prstClr val="black"/>
                </a:solidFill>
              </a:rPr>
              <a:t>Contratación Pública</a:t>
            </a:r>
            <a:endParaRPr lang="es-EC" u="sng" dirty="0"/>
          </a:p>
        </p:txBody>
      </p:sp>
      <p:pic>
        <p:nvPicPr>
          <p:cNvPr id="11" name="Imagen 10">
            <a:extLst>
              <a:ext uri="{FF2B5EF4-FFF2-40B4-BE49-F238E27FC236}">
                <a16:creationId xmlns:a16="http://schemas.microsoft.com/office/drawing/2014/main" id="{9E5440EC-D8FA-4DE4-80BB-7FE7B3B7EEA5}"/>
              </a:ext>
            </a:extLst>
          </p:cNvPr>
          <p:cNvPicPr>
            <a:picLocks noChangeAspect="1"/>
          </p:cNvPicPr>
          <p:nvPr/>
        </p:nvPicPr>
        <p:blipFill>
          <a:blip r:embed="rId2"/>
          <a:stretch>
            <a:fillRect/>
          </a:stretch>
        </p:blipFill>
        <p:spPr>
          <a:xfrm>
            <a:off x="10690577" y="21451"/>
            <a:ext cx="1480517" cy="932929"/>
          </a:xfrm>
          <a:prstGeom prst="rect">
            <a:avLst/>
          </a:prstGeom>
        </p:spPr>
      </p:pic>
      <p:pic>
        <p:nvPicPr>
          <p:cNvPr id="12" name="Imagen 11">
            <a:extLst>
              <a:ext uri="{FF2B5EF4-FFF2-40B4-BE49-F238E27FC236}">
                <a16:creationId xmlns:a16="http://schemas.microsoft.com/office/drawing/2014/main" id="{ED9FB45E-5033-4C6E-95CA-6DA5828E79D2}"/>
              </a:ext>
            </a:extLst>
          </p:cNvPr>
          <p:cNvPicPr>
            <a:picLocks noChangeAspect="1"/>
          </p:cNvPicPr>
          <p:nvPr/>
        </p:nvPicPr>
        <p:blipFill>
          <a:blip r:embed="rId3"/>
          <a:stretch>
            <a:fillRect/>
          </a:stretch>
        </p:blipFill>
        <p:spPr>
          <a:xfrm>
            <a:off x="18661" y="6273903"/>
            <a:ext cx="12171095" cy="584097"/>
          </a:xfrm>
          <a:prstGeom prst="rect">
            <a:avLst/>
          </a:prstGeom>
        </p:spPr>
      </p:pic>
      <p:sp>
        <p:nvSpPr>
          <p:cNvPr id="3" name="Rectángulo: esquinas redondeadas 2">
            <a:extLst>
              <a:ext uri="{FF2B5EF4-FFF2-40B4-BE49-F238E27FC236}">
                <a16:creationId xmlns:a16="http://schemas.microsoft.com/office/drawing/2014/main" id="{79A239EB-7212-4648-A055-D0AF6F6563D5}"/>
              </a:ext>
            </a:extLst>
          </p:cNvPr>
          <p:cNvSpPr/>
          <p:nvPr/>
        </p:nvSpPr>
        <p:spPr>
          <a:xfrm>
            <a:off x="7716274" y="2274808"/>
            <a:ext cx="2598353" cy="20820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41 PROCESOS</a:t>
            </a:r>
            <a:endParaRPr lang="es-EC" sz="2800" b="1" dirty="0">
              <a:solidFill>
                <a:schemeClr val="tx1"/>
              </a:solidFill>
            </a:endParaRPr>
          </a:p>
        </p:txBody>
      </p:sp>
    </p:spTree>
    <p:extLst>
      <p:ext uri="{BB962C8B-B14F-4D97-AF65-F5344CB8AC3E}">
        <p14:creationId xmlns:p14="http://schemas.microsoft.com/office/powerpoint/2010/main" val="399936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scala de tiempo&#10;&#10;Descripción generada automáticamente">
            <a:extLst>
              <a:ext uri="{FF2B5EF4-FFF2-40B4-BE49-F238E27FC236}">
                <a16:creationId xmlns:a16="http://schemas.microsoft.com/office/drawing/2014/main" id="{D9363E1B-BA64-441E-ABE0-D933A2688233}"/>
              </a:ext>
            </a:extLst>
          </p:cNvPr>
          <p:cNvPicPr>
            <a:picLocks noChangeAspect="1"/>
          </p:cNvPicPr>
          <p:nvPr/>
        </p:nvPicPr>
        <p:blipFill>
          <a:blip r:embed="rId2"/>
          <a:stretch>
            <a:fillRect/>
          </a:stretch>
        </p:blipFill>
        <p:spPr>
          <a:xfrm>
            <a:off x="0" y="66675"/>
            <a:ext cx="12192000" cy="6858000"/>
          </a:xfrm>
          <a:prstGeom prst="rect">
            <a:avLst/>
          </a:prstGeom>
        </p:spPr>
      </p:pic>
    </p:spTree>
    <p:extLst>
      <p:ext uri="{BB962C8B-B14F-4D97-AF65-F5344CB8AC3E}">
        <p14:creationId xmlns:p14="http://schemas.microsoft.com/office/powerpoint/2010/main" val="8754094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746</Words>
  <Application>Microsoft Office PowerPoint</Application>
  <PresentationFormat>Panorámica</PresentationFormat>
  <Paragraphs>158</Paragraphs>
  <Slides>12</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Calibri</vt:lpstr>
      <vt:lpstr>Calibri Light</vt:lpstr>
      <vt:lpstr>Cambria</vt:lpstr>
      <vt:lpstr>Open Sans Semibold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Andrés Orti Páez</dc:creator>
  <cp:lastModifiedBy>Natasha Rojas</cp:lastModifiedBy>
  <cp:revision>26</cp:revision>
  <dcterms:created xsi:type="dcterms:W3CDTF">2020-04-08T21:46:22Z</dcterms:created>
  <dcterms:modified xsi:type="dcterms:W3CDTF">2021-05-28T22:47:42Z</dcterms:modified>
</cp:coreProperties>
</file>